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8"/>
  </p:notesMasterIdLst>
  <p:sldIdLst>
    <p:sldId id="427"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6" userDrawn="1">
          <p15:clr>
            <a:srgbClr val="A4A3A4"/>
          </p15:clr>
        </p15:guide>
        <p15:guide id="2" pos="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il Bacha" initials="JB" lastIdx="8" clrIdx="0">
    <p:extLst>
      <p:ext uri="{19B8F6BF-5375-455C-9EA6-DF929625EA0E}">
        <p15:presenceInfo xmlns:p15="http://schemas.microsoft.com/office/powerpoint/2012/main" userId="S::jamilbacha@connect2cme.com::83b32a2c-d364-4047-baf5-aaad417bf8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6C97"/>
    <a:srgbClr val="3C4360"/>
    <a:srgbClr val="AFABAB"/>
    <a:srgbClr val="DCDDE2"/>
    <a:srgbClr val="C2CB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73" autoAdjust="0"/>
    <p:restoredTop sz="94660"/>
  </p:normalViewPr>
  <p:slideViewPr>
    <p:cSldViewPr snapToGrid="0" showGuides="1">
      <p:cViewPr varScale="1">
        <p:scale>
          <a:sx n="72" d="100"/>
          <a:sy n="72" d="100"/>
        </p:scale>
        <p:origin x="90" y="2052"/>
      </p:cViewPr>
      <p:guideLst>
        <p:guide orient="horz" pos="3816"/>
        <p:guide pos="5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C4360"/>
              </a:solidFill>
              <a:ln>
                <a:noFill/>
              </a:ln>
              <a:effectLst/>
            </c:spPr>
            <c:extLst>
              <c:ext xmlns:c16="http://schemas.microsoft.com/office/drawing/2014/chart" uri="{C3380CC4-5D6E-409C-BE32-E72D297353CC}">
                <c16:uniqueId val="{00000004-EE44-44C2-8DD3-266B3FE7EA5C}"/>
              </c:ext>
            </c:extLst>
          </c:dPt>
          <c:dPt>
            <c:idx val="1"/>
            <c:invertIfNegative val="0"/>
            <c:bubble3D val="0"/>
            <c:spPr>
              <a:solidFill>
                <a:srgbClr val="AFABAB"/>
              </a:solidFill>
              <a:ln>
                <a:noFill/>
              </a:ln>
              <a:effectLst/>
            </c:spPr>
            <c:extLst>
              <c:ext xmlns:c16="http://schemas.microsoft.com/office/drawing/2014/chart" uri="{C3380CC4-5D6E-409C-BE32-E72D297353CC}">
                <c16:uniqueId val="{00000005-EE44-44C2-8DD3-266B3FE7EA5C}"/>
              </c:ext>
            </c:extLst>
          </c:dPt>
          <c:dLbls>
            <c:dLbl>
              <c:idx val="0"/>
              <c:layout>
                <c:manualLayout>
                  <c:x val="-8.5225118459559737E-3"/>
                  <c:y val="1.6213849180562276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34251975108896898"/>
                      <c:h val="0.14689747357589422"/>
                    </c:manualLayout>
                  </c15:layout>
                </c:ext>
                <c:ext xmlns:c16="http://schemas.microsoft.com/office/drawing/2014/chart" uri="{C3380CC4-5D6E-409C-BE32-E72D297353CC}">
                  <c16:uniqueId val="{00000004-EE44-44C2-8DD3-266B3FE7EA5C}"/>
                </c:ext>
              </c:extLst>
            </c:dLbl>
            <c:dLbl>
              <c:idx val="1"/>
              <c:layout>
                <c:manualLayout>
                  <c:x val="0"/>
                  <c:y val="1.0809232787041517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6581714447536559"/>
                      <c:h val="0.14149285718237345"/>
                    </c:manualLayout>
                  </c15:layout>
                </c:ext>
                <c:ext xmlns:c16="http://schemas.microsoft.com/office/drawing/2014/chart" uri="{C3380CC4-5D6E-409C-BE32-E72D297353CC}">
                  <c16:uniqueId val="{00000005-EE44-44C2-8DD3-266B3FE7EA5C}"/>
                </c:ext>
              </c:extLst>
            </c:dLbl>
            <c:spPr>
              <a:noFill/>
              <a:ln>
                <a:noFill/>
              </a:ln>
              <a:effectLst/>
            </c:spPr>
            <c:txPr>
              <a:bodyPr rot="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PRB</c:v>
                </c:pt>
                <c:pt idx="1">
                  <c:v>SLB</c:v>
                </c:pt>
              </c:strCache>
            </c:strRef>
          </c:cat>
          <c:val>
            <c:numRef>
              <c:f>Sheet1!$B$2:$B$3</c:f>
              <c:numCache>
                <c:formatCode>General</c:formatCode>
                <c:ptCount val="2"/>
                <c:pt idx="0">
                  <c:v>82.5</c:v>
                </c:pt>
                <c:pt idx="1">
                  <c:v>74.3</c:v>
                </c:pt>
              </c:numCache>
            </c:numRef>
          </c:val>
          <c:extLst>
            <c:ext xmlns:c16="http://schemas.microsoft.com/office/drawing/2014/chart" uri="{C3380CC4-5D6E-409C-BE32-E72D297353CC}">
              <c16:uniqueId val="{00000000-EE44-44C2-8DD3-266B3FE7EA5C}"/>
            </c:ext>
          </c:extLst>
        </c:ser>
        <c:dLbls>
          <c:showLegendKey val="0"/>
          <c:showVal val="0"/>
          <c:showCatName val="0"/>
          <c:showSerName val="0"/>
          <c:showPercent val="0"/>
          <c:showBubbleSize val="0"/>
        </c:dLbls>
        <c:gapWidth val="75"/>
        <c:overlap val="20"/>
        <c:axId val="530595999"/>
        <c:axId val="530610975"/>
      </c:barChart>
      <c:catAx>
        <c:axId val="530595999"/>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crossAx val="530610975"/>
        <c:crosses val="autoZero"/>
        <c:auto val="1"/>
        <c:lblAlgn val="ctr"/>
        <c:lblOffset val="100"/>
        <c:tickLblSkip val="1"/>
        <c:noMultiLvlLbl val="0"/>
      </c:catAx>
      <c:valAx>
        <c:axId val="530610975"/>
        <c:scaling>
          <c:orientation val="minMax"/>
          <c:max val="100"/>
          <c:min val="0"/>
        </c:scaling>
        <c:delete val="0"/>
        <c:axPos val="l"/>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crossAx val="530595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3C436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C4360"/>
              </a:solidFill>
              <a:ln>
                <a:noFill/>
              </a:ln>
              <a:effectLst/>
            </c:spPr>
            <c:extLst>
              <c:ext xmlns:c16="http://schemas.microsoft.com/office/drawing/2014/chart" uri="{C3380CC4-5D6E-409C-BE32-E72D297353CC}">
                <c16:uniqueId val="{00000004-EE44-44C2-8DD3-266B3FE7EA5C}"/>
              </c:ext>
            </c:extLst>
          </c:dPt>
          <c:dPt>
            <c:idx val="1"/>
            <c:invertIfNegative val="0"/>
            <c:bubble3D val="0"/>
            <c:spPr>
              <a:solidFill>
                <a:srgbClr val="AFABAB"/>
              </a:solidFill>
              <a:ln>
                <a:noFill/>
              </a:ln>
              <a:effectLst/>
            </c:spPr>
            <c:extLst>
              <c:ext xmlns:c16="http://schemas.microsoft.com/office/drawing/2014/chart" uri="{C3380CC4-5D6E-409C-BE32-E72D297353CC}">
                <c16:uniqueId val="{00000005-EE44-44C2-8DD3-266B3FE7EA5C}"/>
              </c:ext>
            </c:extLst>
          </c:dPt>
          <c:dLbls>
            <c:dLbl>
              <c:idx val="0"/>
              <c:dLblPos val="outEnd"/>
              <c:showLegendKey val="0"/>
              <c:showVal val="1"/>
              <c:showCatName val="0"/>
              <c:showSerName val="0"/>
              <c:showPercent val="0"/>
              <c:showBubbleSize val="0"/>
              <c:extLst>
                <c:ext xmlns:c15="http://schemas.microsoft.com/office/drawing/2012/chart" uri="{CE6537A1-D6FC-4f65-9D91-7224C49458BB}">
                  <c15:layout>
                    <c:manualLayout>
                      <c:w val="0.37327117428198675"/>
                      <c:h val="0.12036080708370729"/>
                    </c:manualLayout>
                  </c15:layout>
                </c:ext>
                <c:ext xmlns:c16="http://schemas.microsoft.com/office/drawing/2014/chart" uri="{C3380CC4-5D6E-409C-BE32-E72D297353CC}">
                  <c16:uniqueId val="{00000004-EE44-44C2-8DD3-266B3FE7EA5C}"/>
                </c:ext>
              </c:extLst>
            </c:dLbl>
            <c:dLbl>
              <c:idx val="1"/>
              <c:layout>
                <c:manualLayout>
                  <c:x val="4.6461320021855403E-7"/>
                  <c:y val="1.621406196073525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40867470013864055"/>
                      <c:h val="0.13657465626426954"/>
                    </c:manualLayout>
                  </c15:layout>
                </c:ext>
                <c:ext xmlns:c16="http://schemas.microsoft.com/office/drawing/2014/chart" uri="{C3380CC4-5D6E-409C-BE32-E72D297353CC}">
                  <c16:uniqueId val="{00000005-EE44-44C2-8DD3-266B3FE7EA5C}"/>
                </c:ext>
              </c:extLst>
            </c:dLbl>
            <c:numFmt formatCode="#,##0.0" sourceLinked="0"/>
            <c:spPr>
              <a:noFill/>
              <a:ln>
                <a:noFill/>
              </a:ln>
              <a:effectLst/>
            </c:spPr>
            <c:txPr>
              <a:bodyPr rot="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PRB</c:v>
                </c:pt>
                <c:pt idx="1">
                  <c:v>SLB</c:v>
                </c:pt>
              </c:strCache>
            </c:strRef>
          </c:cat>
          <c:val>
            <c:numRef>
              <c:f>Sheet1!$B$2:$B$3</c:f>
              <c:numCache>
                <c:formatCode>General</c:formatCode>
                <c:ptCount val="2"/>
                <c:pt idx="0">
                  <c:v>87.2</c:v>
                </c:pt>
                <c:pt idx="1">
                  <c:v>75</c:v>
                </c:pt>
              </c:numCache>
            </c:numRef>
          </c:val>
          <c:extLst>
            <c:ext xmlns:c16="http://schemas.microsoft.com/office/drawing/2014/chart" uri="{C3380CC4-5D6E-409C-BE32-E72D297353CC}">
              <c16:uniqueId val="{00000000-EE44-44C2-8DD3-266B3FE7EA5C}"/>
            </c:ext>
          </c:extLst>
        </c:ser>
        <c:dLbls>
          <c:showLegendKey val="0"/>
          <c:showVal val="0"/>
          <c:showCatName val="0"/>
          <c:showSerName val="0"/>
          <c:showPercent val="0"/>
          <c:showBubbleSize val="0"/>
        </c:dLbls>
        <c:gapWidth val="75"/>
        <c:overlap val="20"/>
        <c:axId val="530595999"/>
        <c:axId val="530610975"/>
      </c:barChart>
      <c:catAx>
        <c:axId val="530595999"/>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crossAx val="530610975"/>
        <c:crosses val="autoZero"/>
        <c:auto val="1"/>
        <c:lblAlgn val="ctr"/>
        <c:lblOffset val="100"/>
        <c:tickLblSkip val="1"/>
        <c:noMultiLvlLbl val="0"/>
      </c:catAx>
      <c:valAx>
        <c:axId val="530610975"/>
        <c:scaling>
          <c:orientation val="minMax"/>
          <c:min val="0"/>
        </c:scaling>
        <c:delete val="1"/>
        <c:axPos val="l"/>
        <c:numFmt formatCode="#,##0" sourceLinked="0"/>
        <c:majorTickMark val="out"/>
        <c:minorTickMark val="none"/>
        <c:tickLblPos val="nextTo"/>
        <c:crossAx val="530595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3C436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C4360"/>
              </a:solidFill>
              <a:ln>
                <a:noFill/>
              </a:ln>
              <a:effectLst/>
            </c:spPr>
            <c:extLst>
              <c:ext xmlns:c16="http://schemas.microsoft.com/office/drawing/2014/chart" uri="{C3380CC4-5D6E-409C-BE32-E72D297353CC}">
                <c16:uniqueId val="{00000004-EE44-44C2-8DD3-266B3FE7EA5C}"/>
              </c:ext>
            </c:extLst>
          </c:dPt>
          <c:dPt>
            <c:idx val="1"/>
            <c:invertIfNegative val="0"/>
            <c:bubble3D val="0"/>
            <c:spPr>
              <a:solidFill>
                <a:srgbClr val="AFABAB"/>
              </a:solidFill>
              <a:ln>
                <a:noFill/>
              </a:ln>
              <a:effectLst/>
            </c:spPr>
            <c:extLst>
              <c:ext xmlns:c16="http://schemas.microsoft.com/office/drawing/2014/chart" uri="{C3380CC4-5D6E-409C-BE32-E72D297353CC}">
                <c16:uniqueId val="{00000005-EE44-44C2-8DD3-266B3FE7EA5C}"/>
              </c:ext>
            </c:extLst>
          </c:dPt>
          <c:dLbls>
            <c:dLbl>
              <c:idx val="0"/>
              <c:dLblPos val="outEnd"/>
              <c:showLegendKey val="0"/>
              <c:showVal val="1"/>
              <c:showCatName val="0"/>
              <c:showSerName val="0"/>
              <c:showPercent val="0"/>
              <c:showBubbleSize val="0"/>
              <c:extLst>
                <c:ext xmlns:c15="http://schemas.microsoft.com/office/drawing/2012/chart" uri="{CE6537A1-D6FC-4f65-9D91-7224C49458BB}">
                  <c15:layout>
                    <c:manualLayout>
                      <c:w val="0.47948175185194813"/>
                      <c:h val="0.15278850544483183"/>
                    </c:manualLayout>
                  </c15:layout>
                </c:ext>
                <c:ext xmlns:c16="http://schemas.microsoft.com/office/drawing/2014/chart" uri="{C3380CC4-5D6E-409C-BE32-E72D297353CC}">
                  <c16:uniqueId val="{00000004-EE44-44C2-8DD3-266B3FE7EA5C}"/>
                </c:ext>
              </c:extLst>
            </c:dLbl>
            <c:dLbl>
              <c:idx val="1"/>
              <c:dLblPos val="outEnd"/>
              <c:showLegendKey val="0"/>
              <c:showVal val="1"/>
              <c:showCatName val="0"/>
              <c:showSerName val="0"/>
              <c:showPercent val="0"/>
              <c:showBubbleSize val="0"/>
              <c:extLst>
                <c:ext xmlns:c15="http://schemas.microsoft.com/office/drawing/2012/chart" uri="{CE6537A1-D6FC-4f65-9D91-7224C49458BB}">
                  <c15:layout>
                    <c:manualLayout>
                      <c:w val="0.40867470013864055"/>
                      <c:h val="0.13117003987074879"/>
                    </c:manualLayout>
                  </c15:layout>
                </c:ext>
                <c:ext xmlns:c16="http://schemas.microsoft.com/office/drawing/2014/chart" uri="{C3380CC4-5D6E-409C-BE32-E72D297353CC}">
                  <c16:uniqueId val="{00000005-EE44-44C2-8DD3-266B3FE7EA5C}"/>
                </c:ext>
              </c:extLst>
            </c:dLbl>
            <c:spPr>
              <a:noFill/>
              <a:ln>
                <a:noFill/>
              </a:ln>
              <a:effectLst/>
            </c:spPr>
            <c:txPr>
              <a:bodyPr rot="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PRB</c:v>
                </c:pt>
                <c:pt idx="1">
                  <c:v>SLB</c:v>
                </c:pt>
              </c:strCache>
            </c:strRef>
          </c:cat>
          <c:val>
            <c:numRef>
              <c:f>Sheet1!$B$2:$B$3</c:f>
              <c:numCache>
                <c:formatCode>General</c:formatCode>
                <c:ptCount val="2"/>
                <c:pt idx="0">
                  <c:v>88.7</c:v>
                </c:pt>
                <c:pt idx="1">
                  <c:v>69.599999999999994</c:v>
                </c:pt>
              </c:numCache>
            </c:numRef>
          </c:val>
          <c:extLst>
            <c:ext xmlns:c16="http://schemas.microsoft.com/office/drawing/2014/chart" uri="{C3380CC4-5D6E-409C-BE32-E72D297353CC}">
              <c16:uniqueId val="{00000000-EE44-44C2-8DD3-266B3FE7EA5C}"/>
            </c:ext>
          </c:extLst>
        </c:ser>
        <c:dLbls>
          <c:showLegendKey val="0"/>
          <c:showVal val="0"/>
          <c:showCatName val="0"/>
          <c:showSerName val="0"/>
          <c:showPercent val="0"/>
          <c:showBubbleSize val="0"/>
        </c:dLbls>
        <c:gapWidth val="75"/>
        <c:overlap val="20"/>
        <c:axId val="530595999"/>
        <c:axId val="530610975"/>
      </c:barChart>
      <c:catAx>
        <c:axId val="530595999"/>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crossAx val="530610975"/>
        <c:crosses val="autoZero"/>
        <c:auto val="1"/>
        <c:lblAlgn val="ctr"/>
        <c:lblOffset val="100"/>
        <c:tickLblSkip val="1"/>
        <c:noMultiLvlLbl val="0"/>
      </c:catAx>
      <c:valAx>
        <c:axId val="530610975"/>
        <c:scaling>
          <c:orientation val="minMax"/>
          <c:min val="0"/>
        </c:scaling>
        <c:delete val="1"/>
        <c:axPos val="l"/>
        <c:numFmt formatCode="#,##0" sourceLinked="0"/>
        <c:majorTickMark val="out"/>
        <c:minorTickMark val="none"/>
        <c:tickLblPos val="nextTo"/>
        <c:crossAx val="530595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3C436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3C4360"/>
              </a:solidFill>
              <a:ln>
                <a:noFill/>
              </a:ln>
              <a:effectLst/>
            </c:spPr>
            <c:extLst>
              <c:ext xmlns:c16="http://schemas.microsoft.com/office/drawing/2014/chart" uri="{C3380CC4-5D6E-409C-BE32-E72D297353CC}">
                <c16:uniqueId val="{00000004-EE44-44C2-8DD3-266B3FE7EA5C}"/>
              </c:ext>
            </c:extLst>
          </c:dPt>
          <c:dPt>
            <c:idx val="1"/>
            <c:invertIfNegative val="0"/>
            <c:bubble3D val="0"/>
            <c:spPr>
              <a:solidFill>
                <a:srgbClr val="AFABAB"/>
              </a:solidFill>
              <a:ln>
                <a:noFill/>
              </a:ln>
              <a:effectLst/>
            </c:spPr>
            <c:extLst>
              <c:ext xmlns:c16="http://schemas.microsoft.com/office/drawing/2014/chart" uri="{C3380CC4-5D6E-409C-BE32-E72D297353CC}">
                <c16:uniqueId val="{00000005-EE44-44C2-8DD3-266B3FE7EA5C}"/>
              </c:ext>
            </c:extLst>
          </c:dPt>
          <c:dLbls>
            <c:dLbl>
              <c:idx val="0"/>
              <c:dLblPos val="outEnd"/>
              <c:showLegendKey val="0"/>
              <c:showVal val="1"/>
              <c:showCatName val="0"/>
              <c:showSerName val="0"/>
              <c:showPercent val="0"/>
              <c:showBubbleSize val="0"/>
              <c:extLst>
                <c:ext xmlns:c15="http://schemas.microsoft.com/office/drawing/2012/chart" uri="{CE6537A1-D6FC-4f65-9D91-7224C49458BB}">
                  <c15:layout>
                    <c:manualLayout>
                      <c:w val="0.51488527770860193"/>
                      <c:h val="0.14738388905131106"/>
                    </c:manualLayout>
                  </c15:layout>
                </c:ext>
                <c:ext xmlns:c16="http://schemas.microsoft.com/office/drawing/2014/chart" uri="{C3380CC4-5D6E-409C-BE32-E72D297353CC}">
                  <c16:uniqueId val="{00000004-EE44-44C2-8DD3-266B3FE7EA5C}"/>
                </c:ext>
              </c:extLst>
            </c:dLbl>
            <c:dLbl>
              <c:idx val="1"/>
              <c:dLblPos val="outEnd"/>
              <c:showLegendKey val="0"/>
              <c:showVal val="1"/>
              <c:showCatName val="0"/>
              <c:showSerName val="0"/>
              <c:showPercent val="0"/>
              <c:showBubbleSize val="0"/>
              <c:extLst>
                <c:ext xmlns:c15="http://schemas.microsoft.com/office/drawing/2012/chart" uri="{CE6537A1-D6FC-4f65-9D91-7224C49458BB}">
                  <c15:layout>
                    <c:manualLayout>
                      <c:w val="0.40867470013864055"/>
                      <c:h val="0.13657465626426954"/>
                    </c:manualLayout>
                  </c15:layout>
                </c:ext>
                <c:ext xmlns:c16="http://schemas.microsoft.com/office/drawing/2014/chart" uri="{C3380CC4-5D6E-409C-BE32-E72D297353CC}">
                  <c16:uniqueId val="{00000005-EE44-44C2-8DD3-266B3FE7EA5C}"/>
                </c:ext>
              </c:extLst>
            </c:dLbl>
            <c:spPr>
              <a:noFill/>
              <a:ln>
                <a:noFill/>
              </a:ln>
              <a:effectLst/>
            </c:spPr>
            <c:txPr>
              <a:bodyPr rot="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PRB</c:v>
                </c:pt>
                <c:pt idx="1">
                  <c:v>SLB</c:v>
                </c:pt>
              </c:strCache>
            </c:strRef>
          </c:cat>
          <c:val>
            <c:numRef>
              <c:f>Sheet1!$B$2:$B$3</c:f>
              <c:numCache>
                <c:formatCode>General</c:formatCode>
                <c:ptCount val="2"/>
                <c:pt idx="0">
                  <c:v>88.5</c:v>
                </c:pt>
                <c:pt idx="1">
                  <c:v>90.3</c:v>
                </c:pt>
              </c:numCache>
            </c:numRef>
          </c:val>
          <c:extLst>
            <c:ext xmlns:c16="http://schemas.microsoft.com/office/drawing/2014/chart" uri="{C3380CC4-5D6E-409C-BE32-E72D297353CC}">
              <c16:uniqueId val="{00000000-EE44-44C2-8DD3-266B3FE7EA5C}"/>
            </c:ext>
          </c:extLst>
        </c:ser>
        <c:dLbls>
          <c:showLegendKey val="0"/>
          <c:showVal val="0"/>
          <c:showCatName val="0"/>
          <c:showSerName val="0"/>
          <c:showPercent val="0"/>
          <c:showBubbleSize val="0"/>
        </c:dLbls>
        <c:gapWidth val="75"/>
        <c:overlap val="20"/>
        <c:axId val="530595999"/>
        <c:axId val="530610975"/>
      </c:barChart>
      <c:catAx>
        <c:axId val="530595999"/>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rgbClr val="3C4360"/>
                </a:solidFill>
                <a:latin typeface="+mn-lt"/>
                <a:ea typeface="+mn-ea"/>
                <a:cs typeface="+mn-cs"/>
              </a:defRPr>
            </a:pPr>
            <a:endParaRPr lang="en-US"/>
          </a:p>
        </c:txPr>
        <c:crossAx val="530610975"/>
        <c:crosses val="autoZero"/>
        <c:auto val="1"/>
        <c:lblAlgn val="ctr"/>
        <c:lblOffset val="100"/>
        <c:tickLblSkip val="1"/>
        <c:noMultiLvlLbl val="0"/>
      </c:catAx>
      <c:valAx>
        <c:axId val="530610975"/>
        <c:scaling>
          <c:orientation val="minMax"/>
          <c:min val="0"/>
        </c:scaling>
        <c:delete val="1"/>
        <c:axPos val="l"/>
        <c:numFmt formatCode="#,##0" sourceLinked="0"/>
        <c:majorTickMark val="out"/>
        <c:minorTickMark val="none"/>
        <c:tickLblPos val="nextTo"/>
        <c:crossAx val="530595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3C436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4968-B945-4BEB-B2DE-25EF3D9FDEC8}" type="datetimeFigureOut">
              <a:rPr lang="en-GB" smtClean="0"/>
              <a:t>23/05/2024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CB53DD-393A-4F63-B139-3B6289CA86D9}" type="slidenum">
              <a:rPr lang="en-GB" smtClean="0"/>
              <a:t>‹#›</a:t>
            </a:fld>
            <a:endParaRPr lang="en-GB"/>
          </a:p>
        </p:txBody>
      </p:sp>
    </p:spTree>
    <p:extLst>
      <p:ext uri="{BB962C8B-B14F-4D97-AF65-F5344CB8AC3E}">
        <p14:creationId xmlns:p14="http://schemas.microsoft.com/office/powerpoint/2010/main" val="4232698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8E243-1E57-4997-9C67-E991A44CD0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BF338A-1BF0-4437-8612-DAB9E756F3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6481E2-796D-4CB4-8625-FB2BAB2B43B8}"/>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02495039-0E79-4E95-B148-88BF60071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95978-BF35-4FCD-A064-E5F39E05C3FC}"/>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512904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651C8-0C52-422D-9BF3-04BFD19C6F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3441C4-CDEC-4053-A924-B78584EA64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68EF7-F716-4133-A696-7B19D5B788D6}"/>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31E41BE2-0867-4C20-AB1F-DA97FF233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53E31-A4C3-4995-AD91-C224B8A341B7}"/>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23139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5FEC3E-03E7-423D-815A-B8352473C9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1F24A-96B6-48DB-AD88-251B498B0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08E0A7-8B4D-42C2-B5BD-D4A190D33614}"/>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874CCABE-7C09-47DC-9EBD-E2DBD30185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F83F7-9BB8-41E1-BF30-F619F3B42E80}"/>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3057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515C-0A72-B9EA-E12F-C493658ACE1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85269D3-0FC3-E37F-3F0A-E4A252787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A482A52-D223-D93D-FD32-EC161C99AD6A}"/>
              </a:ext>
            </a:extLst>
          </p:cNvPr>
          <p:cNvSpPr>
            <a:spLocks noGrp="1"/>
          </p:cNvSpPr>
          <p:nvPr>
            <p:ph type="dt" sz="half" idx="10"/>
          </p:nvPr>
        </p:nvSpPr>
        <p:spPr/>
        <p:txBody>
          <a:body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BE493F1F-6FE1-B21D-4371-39019496D54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E6CAD03-4042-DF3F-4C79-610396C7E138}"/>
              </a:ext>
            </a:extLst>
          </p:cNvPr>
          <p:cNvSpPr>
            <a:spLocks noGrp="1"/>
          </p:cNvSpPr>
          <p:nvPr>
            <p:ph type="sldNum" sz="quarter" idx="12"/>
          </p:nvPr>
        </p:nvSpPr>
        <p:spPr/>
        <p:txBody>
          <a:bodyPr/>
          <a:lstStyle/>
          <a:p>
            <a:fld id="{4DF19225-EBB2-4D5E-A89F-E1687EF089CA}" type="slidenum">
              <a:rPr lang="sv-SE" smtClean="0"/>
              <a:t>‹#›</a:t>
            </a:fld>
            <a:endParaRPr lang="sv-SE"/>
          </a:p>
        </p:txBody>
      </p:sp>
    </p:spTree>
    <p:extLst>
      <p:ext uri="{BB962C8B-B14F-4D97-AF65-F5344CB8AC3E}">
        <p14:creationId xmlns:p14="http://schemas.microsoft.com/office/powerpoint/2010/main" val="15434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E031-BF17-4680-85DA-D1ED9F0CF7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635359-A0A2-4F57-81F6-62FE331CED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112616-C632-439B-9A43-C0A97C17A3E3}"/>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81C186B2-ECBB-4FAB-8C17-B63380980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6FDAB-BACD-4DA3-9CC3-11071CB30602}"/>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6933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F151-5D67-4C1F-ADAA-59A33D80FF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6CAA19-9D2E-417B-8EEF-D156C0745F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CB2939-9EDF-48D4-9BA2-70978756030A}"/>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6AE2D49B-0515-425D-8FF7-CB9A69F4D9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44837-77FA-4383-8B84-7B01FBB44B5D}"/>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33657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A5A3B-13AD-4776-AFFF-B2EF07E0AF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438907-D28C-44FF-AA08-9610BF4A38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231DD4-BE8F-4506-979F-2CC1DEFB0A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C97B5-4D6F-4F4F-83D0-4DED2BCE0BD2}"/>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6" name="Footer Placeholder 5">
            <a:extLst>
              <a:ext uri="{FF2B5EF4-FFF2-40B4-BE49-F238E27FC236}">
                <a16:creationId xmlns:a16="http://schemas.microsoft.com/office/drawing/2014/main" id="{C1E8FB30-564A-403F-AF4B-2C870D4A7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302094-074F-4699-9C3B-39B196934036}"/>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126471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D185B-27CB-4204-AE82-B7F342A8E0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8B0765-8BC6-4028-BB6D-0209AC441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80C674-CA00-4DD1-A54D-16BEE7C5C9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13522F-84F7-4432-A65A-393AAB6BF0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3951D1-49E9-488D-AF2E-777FFD44FD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302965-33B4-41F7-8E5B-EE94A09778CC}"/>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8" name="Footer Placeholder 7">
            <a:extLst>
              <a:ext uri="{FF2B5EF4-FFF2-40B4-BE49-F238E27FC236}">
                <a16:creationId xmlns:a16="http://schemas.microsoft.com/office/drawing/2014/main" id="{B705248A-B296-4F83-8DA3-74FAAE0E5C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CFDF8-81D4-486C-BED6-77A9FBAC0AB8}"/>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1736263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31409-1D54-47AE-8E50-7C2884B060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F4EF8F-A287-4A3A-9187-B526EF35263D}"/>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4" name="Footer Placeholder 3">
            <a:extLst>
              <a:ext uri="{FF2B5EF4-FFF2-40B4-BE49-F238E27FC236}">
                <a16:creationId xmlns:a16="http://schemas.microsoft.com/office/drawing/2014/main" id="{6AEBA902-C3D7-4394-A5FD-9823AAF11D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04647F-CC15-45FC-949A-A0D7F5CEF0E1}"/>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199613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589EE6-B8E5-4E09-A88A-4B91FA454B9C}"/>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3" name="Footer Placeholder 2">
            <a:extLst>
              <a:ext uri="{FF2B5EF4-FFF2-40B4-BE49-F238E27FC236}">
                <a16:creationId xmlns:a16="http://schemas.microsoft.com/office/drawing/2014/main" id="{A1DAC241-B047-4AD7-AE4D-8107CB38A4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AA0115-52D4-4B44-8566-5843315130A2}"/>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1368409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C19F3-3861-43E0-BADD-468DA28FC5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080304-A9A7-439F-8EE5-58B58888D9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E0C35A-14D9-4771-B7DA-C7B705504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E9FA16-02BA-4F3A-90C2-B36D1734EDA2}"/>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6" name="Footer Placeholder 5">
            <a:extLst>
              <a:ext uri="{FF2B5EF4-FFF2-40B4-BE49-F238E27FC236}">
                <a16:creationId xmlns:a16="http://schemas.microsoft.com/office/drawing/2014/main" id="{E425290C-8AA8-44E6-B617-D3163FD585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2567FE-D412-43B0-875A-A77099494C69}"/>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560713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87059-4FCD-4F26-9B83-D1E15C429E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F8C100-1B7F-4135-B34F-953CC23905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8DCBB7-4FFD-47E1-8340-C7254EC923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18547D-1F64-4EAE-B240-9515AD74E3B8}"/>
              </a:ext>
            </a:extLst>
          </p:cNvPr>
          <p:cNvSpPr>
            <a:spLocks noGrp="1"/>
          </p:cNvSpPr>
          <p:nvPr>
            <p:ph type="dt" sz="half" idx="10"/>
          </p:nvPr>
        </p:nvSpPr>
        <p:spPr/>
        <p:txBody>
          <a:bodyPr/>
          <a:lstStyle/>
          <a:p>
            <a:fld id="{336B8E8E-FD81-48B4-907A-D5ED1DA9E694}" type="datetimeFigureOut">
              <a:rPr lang="en-US" smtClean="0"/>
              <a:t>5/23/2024</a:t>
            </a:fld>
            <a:endParaRPr lang="en-US"/>
          </a:p>
        </p:txBody>
      </p:sp>
      <p:sp>
        <p:nvSpPr>
          <p:cNvPr id="6" name="Footer Placeholder 5">
            <a:extLst>
              <a:ext uri="{FF2B5EF4-FFF2-40B4-BE49-F238E27FC236}">
                <a16:creationId xmlns:a16="http://schemas.microsoft.com/office/drawing/2014/main" id="{53013B5F-898D-4FFB-89C7-14D7A0D0B5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6FB66-D8E7-48EE-B2C1-CCAA996407E3}"/>
              </a:ext>
            </a:extLst>
          </p:cNvPr>
          <p:cNvSpPr>
            <a:spLocks noGrp="1"/>
          </p:cNvSpPr>
          <p:nvPr>
            <p:ph type="sldNum" sz="quarter" idx="12"/>
          </p:nvPr>
        </p:nvSpPr>
        <p:spPr/>
        <p:txBody>
          <a:bodyPr/>
          <a:lstStyle/>
          <a:p>
            <a:fld id="{0BBA2B7B-C2BE-45C5-B82C-EB6153356983}" type="slidenum">
              <a:rPr lang="en-US" smtClean="0"/>
              <a:t>‹#›</a:t>
            </a:fld>
            <a:endParaRPr lang="en-US"/>
          </a:p>
        </p:txBody>
      </p:sp>
    </p:spTree>
    <p:extLst>
      <p:ext uri="{BB962C8B-B14F-4D97-AF65-F5344CB8AC3E}">
        <p14:creationId xmlns:p14="http://schemas.microsoft.com/office/powerpoint/2010/main" val="214021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BEC7DE-29A8-4B1C-930C-41719B1828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C26F70-FAF4-432A-8BDC-FF98CD617D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04A72-50FA-4ECE-B8BE-3928D9F33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B8E8E-FD81-48B4-907A-D5ED1DA9E694}" type="datetimeFigureOut">
              <a:rPr lang="en-US" smtClean="0"/>
              <a:t>5/23/2024</a:t>
            </a:fld>
            <a:endParaRPr lang="en-US"/>
          </a:p>
        </p:txBody>
      </p:sp>
      <p:sp>
        <p:nvSpPr>
          <p:cNvPr id="5" name="Footer Placeholder 4">
            <a:extLst>
              <a:ext uri="{FF2B5EF4-FFF2-40B4-BE49-F238E27FC236}">
                <a16:creationId xmlns:a16="http://schemas.microsoft.com/office/drawing/2014/main" id="{10F41796-4DC9-4FA9-A655-0476247D39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BD629-0D29-4491-8089-D4C40EDB1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A2B7B-C2BE-45C5-B82C-EB6153356983}" type="slidenum">
              <a:rPr lang="en-US" smtClean="0"/>
              <a:t>‹#›</a:t>
            </a:fld>
            <a:endParaRPr lang="en-US"/>
          </a:p>
        </p:txBody>
      </p:sp>
    </p:spTree>
    <p:extLst>
      <p:ext uri="{BB962C8B-B14F-4D97-AF65-F5344CB8AC3E}">
        <p14:creationId xmlns:p14="http://schemas.microsoft.com/office/powerpoint/2010/main" val="425754617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EFEC-3186-4D8F-453F-5C614A330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B7BA91D-87FE-693E-3B1F-0BDF1678D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9F62CA1-7B31-CA2C-A230-1300FBDF7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6BE84765-EE12-9118-DC6E-5A3565C50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E10C2837-59BE-69CF-5D29-AF1A8546A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19225-EBB2-4D5E-A89F-E1687EF089CA}" type="slidenum">
              <a:rPr lang="sv-SE" smtClean="0"/>
              <a:t>‹#›</a:t>
            </a:fld>
            <a:endParaRPr lang="sv-SE"/>
          </a:p>
        </p:txBody>
      </p:sp>
    </p:spTree>
    <p:extLst>
      <p:ext uri="{BB962C8B-B14F-4D97-AF65-F5344CB8AC3E}">
        <p14:creationId xmlns:p14="http://schemas.microsoft.com/office/powerpoint/2010/main" val="3986489940"/>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2.png"/><Relationship Id="rId7" Type="http://schemas.openxmlformats.org/officeDocument/2006/relationships/chart" Target="../charts/chart2.xml"/><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image" Target="../media/image6.svg"/><Relationship Id="rId5" Type="http://schemas.openxmlformats.org/officeDocument/2006/relationships/image" Target="../media/image4.png"/><Relationship Id="rId10" Type="http://schemas.openxmlformats.org/officeDocument/2006/relationships/image" Target="../media/image5.png"/><Relationship Id="rId4" Type="http://schemas.openxmlformats.org/officeDocument/2006/relationships/image" Target="../media/image3.svg"/><Relationship Id="rId9"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hyperlink" Target="http://www.hpra.ie/homepage/about-us/report-an-issue" TargetMode="External"/><Relationship Id="rId2" Type="http://schemas.openxmlformats.org/officeDocument/2006/relationships/hyperlink" Target="http://www.mhra.gov.uk/yellowcard" TargetMode="External"/><Relationship Id="rId1" Type="http://schemas.openxmlformats.org/officeDocument/2006/relationships/slideLayout" Target="../slideLayouts/slideLayout12.xml"/><Relationship Id="rId6" Type="http://schemas.openxmlformats.org/officeDocument/2006/relationships/hyperlink" Target="mailto:Camurus.uk@camurus.com" TargetMode="External"/><Relationship Id="rId5" Type="http://schemas.openxmlformats.org/officeDocument/2006/relationships/image" Target="../media/image8.png"/><Relationship Id="rId4" Type="http://schemas.openxmlformats.org/officeDocument/2006/relationships/hyperlink" Target="mailto:safety@camur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0CE9F8A8-F0D2-489C-8607-02BEB4A1F708}"/>
              </a:ext>
            </a:extLst>
          </p:cNvPr>
          <p:cNvSpPr/>
          <p:nvPr/>
        </p:nvSpPr>
        <p:spPr>
          <a:xfrm>
            <a:off x="0" y="947716"/>
            <a:ext cx="12186848" cy="1609661"/>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4075D9C8-B0D2-476D-8F1A-4C66DE7C55B1}"/>
              </a:ext>
            </a:extLst>
          </p:cNvPr>
          <p:cNvSpPr/>
          <p:nvPr/>
        </p:nvSpPr>
        <p:spPr>
          <a:xfrm>
            <a:off x="0" y="947716"/>
            <a:ext cx="12186848" cy="1609661"/>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447BA8C9-131D-43D9-85E7-E3C84FF71E55}"/>
              </a:ext>
            </a:extLst>
          </p:cNvPr>
          <p:cNvSpPr txBox="1"/>
          <p:nvPr/>
        </p:nvSpPr>
        <p:spPr>
          <a:xfrm>
            <a:off x="8513662" y="2722304"/>
            <a:ext cx="2585463" cy="830997"/>
          </a:xfrm>
          <a:prstGeom prst="rect">
            <a:avLst/>
          </a:prstGeom>
          <a:noFill/>
        </p:spPr>
        <p:txBody>
          <a:bodyPr wrap="square" rtlCol="0">
            <a:spAutoFit/>
          </a:bodyPr>
          <a:lstStyle/>
          <a:p>
            <a:r>
              <a:rPr lang="en-NZ" sz="1600" dirty="0">
                <a:solidFill>
                  <a:srgbClr val="576C97"/>
                </a:solidFill>
              </a:rPr>
              <a:t>ADRs with PRB were generally </a:t>
            </a:r>
            <a:r>
              <a:rPr lang="en-NZ" sz="1600" b="1" dirty="0">
                <a:solidFill>
                  <a:srgbClr val="576C97"/>
                </a:solidFill>
              </a:rPr>
              <a:t>mild </a:t>
            </a:r>
            <a:r>
              <a:rPr lang="en-NZ" sz="1600" dirty="0">
                <a:solidFill>
                  <a:srgbClr val="576C97"/>
                </a:solidFill>
              </a:rPr>
              <a:t>and related to </a:t>
            </a:r>
            <a:r>
              <a:rPr lang="en-NZ" sz="1600" b="1" dirty="0">
                <a:solidFill>
                  <a:srgbClr val="576C97"/>
                </a:solidFill>
              </a:rPr>
              <a:t>injection-site reactions</a:t>
            </a:r>
          </a:p>
        </p:txBody>
      </p:sp>
      <p:sp>
        <p:nvSpPr>
          <p:cNvPr id="25" name="TextBox 24">
            <a:extLst>
              <a:ext uri="{FF2B5EF4-FFF2-40B4-BE49-F238E27FC236}">
                <a16:creationId xmlns:a16="http://schemas.microsoft.com/office/drawing/2014/main" id="{5CCEFDF0-FF22-44B4-B2A5-253DE1587400}"/>
              </a:ext>
            </a:extLst>
          </p:cNvPr>
          <p:cNvSpPr txBox="1"/>
          <p:nvPr/>
        </p:nvSpPr>
        <p:spPr>
          <a:xfrm>
            <a:off x="941485" y="1235243"/>
            <a:ext cx="1651036" cy="1169551"/>
          </a:xfrm>
          <a:prstGeom prst="rect">
            <a:avLst/>
          </a:prstGeom>
          <a:noFill/>
        </p:spPr>
        <p:txBody>
          <a:bodyPr wrap="square" rtlCol="0">
            <a:spAutoFit/>
          </a:bodyPr>
          <a:lstStyle/>
          <a:p>
            <a:pPr algn="ctr"/>
            <a:r>
              <a:rPr lang="en-US" sz="1400" b="1" dirty="0">
                <a:solidFill>
                  <a:srgbClr val="576C97"/>
                </a:solidFill>
              </a:rPr>
              <a:t>Six treatment </a:t>
            </a:r>
            <a:r>
              <a:rPr lang="en-NZ" sz="1400" b="1" dirty="0">
                <a:solidFill>
                  <a:srgbClr val="576C97"/>
                </a:solidFill>
              </a:rPr>
              <a:t>centres</a:t>
            </a:r>
            <a:r>
              <a:rPr lang="en-US" sz="1400" b="1" dirty="0">
                <a:solidFill>
                  <a:srgbClr val="576C97"/>
                </a:solidFill>
              </a:rPr>
              <a:t> in Australia, conducted under naturalistic conditions</a:t>
            </a:r>
            <a:endParaRPr lang="en-NZ" sz="1400" b="1" dirty="0">
              <a:solidFill>
                <a:srgbClr val="576C97"/>
              </a:solidFill>
            </a:endParaRPr>
          </a:p>
        </p:txBody>
      </p:sp>
      <p:pic>
        <p:nvPicPr>
          <p:cNvPr id="27" name="Picture 26" descr="Shape&#10;&#10;Description automatically generated with low confidence">
            <a:extLst>
              <a:ext uri="{FF2B5EF4-FFF2-40B4-BE49-F238E27FC236}">
                <a16:creationId xmlns:a16="http://schemas.microsoft.com/office/drawing/2014/main" id="{0B8F8605-2289-4E6D-A7ED-BD652DB973C2}"/>
              </a:ext>
            </a:extLst>
          </p:cNvPr>
          <p:cNvPicPr>
            <a:picLocks noChangeAspect="1"/>
          </p:cNvPicPr>
          <p:nvPr/>
        </p:nvPicPr>
        <p:blipFill rotWithShape="1">
          <a:blip r:embed="rId2">
            <a:duotone>
              <a:prstClr val="black"/>
              <a:srgbClr val="3C4360">
                <a:tint val="45000"/>
                <a:satMod val="400000"/>
              </a:srgbClr>
            </a:duotone>
            <a:extLst>
              <a:ext uri="{28A0092B-C50C-407E-A947-70E740481C1C}">
                <a14:useLocalDpi xmlns:a14="http://schemas.microsoft.com/office/drawing/2010/main" val="0"/>
              </a:ext>
            </a:extLst>
          </a:blip>
          <a:srcRect l="10689" t="4831" r="9705" b="19319"/>
          <a:stretch/>
        </p:blipFill>
        <p:spPr>
          <a:xfrm>
            <a:off x="148048" y="1420687"/>
            <a:ext cx="831730" cy="792480"/>
          </a:xfrm>
          <a:prstGeom prst="rect">
            <a:avLst/>
          </a:prstGeom>
        </p:spPr>
      </p:pic>
      <p:pic>
        <p:nvPicPr>
          <p:cNvPr id="30" name="Graphic 29" descr="Checklist outline">
            <a:extLst>
              <a:ext uri="{FF2B5EF4-FFF2-40B4-BE49-F238E27FC236}">
                <a16:creationId xmlns:a16="http://schemas.microsoft.com/office/drawing/2014/main" id="{30EB5DAB-B101-45A9-B7A2-6F567DCA15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17725" y="1398905"/>
            <a:ext cx="914400" cy="914400"/>
          </a:xfrm>
          <a:prstGeom prst="rect">
            <a:avLst/>
          </a:prstGeom>
        </p:spPr>
      </p:pic>
      <p:sp>
        <p:nvSpPr>
          <p:cNvPr id="31" name="TextBox 30">
            <a:extLst>
              <a:ext uri="{FF2B5EF4-FFF2-40B4-BE49-F238E27FC236}">
                <a16:creationId xmlns:a16="http://schemas.microsoft.com/office/drawing/2014/main" id="{A91A4428-0876-474A-853E-E9349C0D8B3A}"/>
              </a:ext>
            </a:extLst>
          </p:cNvPr>
          <p:cNvSpPr txBox="1"/>
          <p:nvPr/>
        </p:nvSpPr>
        <p:spPr>
          <a:xfrm>
            <a:off x="9823269" y="1259822"/>
            <a:ext cx="2368731" cy="1169551"/>
          </a:xfrm>
          <a:prstGeom prst="rect">
            <a:avLst/>
          </a:prstGeom>
          <a:noFill/>
        </p:spPr>
        <p:txBody>
          <a:bodyPr wrap="square" rtlCol="0">
            <a:spAutoFit/>
          </a:bodyPr>
          <a:lstStyle/>
          <a:p>
            <a:pPr algn="ctr"/>
            <a:r>
              <a:rPr lang="en-US" sz="1400" b="1" dirty="0">
                <a:solidFill>
                  <a:srgbClr val="3C4360"/>
                </a:solidFill>
              </a:rPr>
              <a:t>Treatment Satisfaction Questionnaire for Medication (TSQM) and other patient-reported outcome measures at 24 weeks</a:t>
            </a:r>
            <a:endParaRPr lang="en-NZ" sz="1400" b="1" dirty="0">
              <a:solidFill>
                <a:srgbClr val="3C4360"/>
              </a:solidFill>
            </a:endParaRPr>
          </a:p>
        </p:txBody>
      </p:sp>
      <p:sp>
        <p:nvSpPr>
          <p:cNvPr id="8" name="Oval 7">
            <a:extLst>
              <a:ext uri="{FF2B5EF4-FFF2-40B4-BE49-F238E27FC236}">
                <a16:creationId xmlns:a16="http://schemas.microsoft.com/office/drawing/2014/main" id="{D57C79ED-8238-468B-BB84-6A0993FEFD50}"/>
              </a:ext>
            </a:extLst>
          </p:cNvPr>
          <p:cNvSpPr/>
          <p:nvPr/>
        </p:nvSpPr>
        <p:spPr>
          <a:xfrm>
            <a:off x="4566324" y="1507886"/>
            <a:ext cx="407644" cy="407644"/>
          </a:xfrm>
          <a:prstGeom prst="ellipse">
            <a:avLst/>
          </a:prstGeom>
          <a:solidFill>
            <a:srgbClr val="3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R</a:t>
            </a:r>
          </a:p>
        </p:txBody>
      </p:sp>
      <p:cxnSp>
        <p:nvCxnSpPr>
          <p:cNvPr id="9" name="Connector: Elbow 8">
            <a:extLst>
              <a:ext uri="{FF2B5EF4-FFF2-40B4-BE49-F238E27FC236}">
                <a16:creationId xmlns:a16="http://schemas.microsoft.com/office/drawing/2014/main" id="{484854AA-3CBA-421A-9926-196700FCB072}"/>
              </a:ext>
            </a:extLst>
          </p:cNvPr>
          <p:cNvCxnSpPr>
            <a:cxnSpLocks/>
            <a:stCxn id="8" idx="6"/>
            <a:endCxn id="17" idx="1"/>
          </p:cNvCxnSpPr>
          <p:nvPr/>
        </p:nvCxnSpPr>
        <p:spPr>
          <a:xfrm flipV="1">
            <a:off x="4973968" y="1339249"/>
            <a:ext cx="426513" cy="372459"/>
          </a:xfrm>
          <a:prstGeom prst="bentConnector3">
            <a:avLst>
              <a:gd name="adj1" fmla="val 50000"/>
            </a:avLst>
          </a:prstGeom>
          <a:ln w="28575">
            <a:solidFill>
              <a:srgbClr val="576C97"/>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EFFAB10A-0243-4B03-A63F-C5385B9CAAED}"/>
              </a:ext>
            </a:extLst>
          </p:cNvPr>
          <p:cNvCxnSpPr>
            <a:cxnSpLocks/>
            <a:stCxn id="8" idx="6"/>
            <a:endCxn id="14" idx="1"/>
          </p:cNvCxnSpPr>
          <p:nvPr/>
        </p:nvCxnSpPr>
        <p:spPr>
          <a:xfrm>
            <a:off x="4973968" y="1711708"/>
            <a:ext cx="426512" cy="195235"/>
          </a:xfrm>
          <a:prstGeom prst="bentConnector3">
            <a:avLst>
              <a:gd name="adj1" fmla="val 50000"/>
            </a:avLst>
          </a:prstGeom>
          <a:ln w="28575">
            <a:solidFill>
              <a:srgbClr val="576C97"/>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D3B1A01-8582-4442-AAAB-5266EC779C37}"/>
              </a:ext>
            </a:extLst>
          </p:cNvPr>
          <p:cNvSpPr txBox="1"/>
          <p:nvPr/>
        </p:nvSpPr>
        <p:spPr>
          <a:xfrm>
            <a:off x="2664815" y="1109011"/>
            <a:ext cx="1675257" cy="1015666"/>
          </a:xfrm>
          <a:prstGeom prst="rect">
            <a:avLst/>
          </a:prstGeom>
          <a:noFill/>
        </p:spPr>
        <p:txBody>
          <a:bodyPr wrap="square" rtlCol="0">
            <a:spAutoFit/>
          </a:bodyPr>
          <a:lstStyle/>
          <a:p>
            <a:pPr algn="ctr"/>
            <a:r>
              <a:rPr lang="en-US" sz="6000" b="1" dirty="0">
                <a:solidFill>
                  <a:srgbClr val="576C97"/>
                </a:solidFill>
              </a:rPr>
              <a:t>119</a:t>
            </a:r>
            <a:endParaRPr lang="en-US" sz="4800" b="1" dirty="0">
              <a:solidFill>
                <a:srgbClr val="576C97"/>
              </a:solidFill>
            </a:endParaRPr>
          </a:p>
        </p:txBody>
      </p:sp>
      <p:sp>
        <p:nvSpPr>
          <p:cNvPr id="16" name="TextBox 15">
            <a:extLst>
              <a:ext uri="{FF2B5EF4-FFF2-40B4-BE49-F238E27FC236}">
                <a16:creationId xmlns:a16="http://schemas.microsoft.com/office/drawing/2014/main" id="{987E9533-CB75-4EDB-BA9B-059A9F39632C}"/>
              </a:ext>
            </a:extLst>
          </p:cNvPr>
          <p:cNvSpPr txBox="1"/>
          <p:nvPr/>
        </p:nvSpPr>
        <p:spPr>
          <a:xfrm>
            <a:off x="2716930" y="1910959"/>
            <a:ext cx="1565422" cy="523220"/>
          </a:xfrm>
          <a:prstGeom prst="rect">
            <a:avLst/>
          </a:prstGeom>
          <a:noFill/>
        </p:spPr>
        <p:txBody>
          <a:bodyPr wrap="square" rtlCol="0">
            <a:spAutoFit/>
          </a:bodyPr>
          <a:lstStyle/>
          <a:p>
            <a:pPr algn="ctr"/>
            <a:r>
              <a:rPr lang="en-US" sz="1400" dirty="0">
                <a:solidFill>
                  <a:srgbClr val="3C4360"/>
                </a:solidFill>
              </a:rPr>
              <a:t>People with opioid dependence</a:t>
            </a:r>
          </a:p>
        </p:txBody>
      </p:sp>
      <p:sp>
        <p:nvSpPr>
          <p:cNvPr id="17" name="TextBox 16">
            <a:extLst>
              <a:ext uri="{FF2B5EF4-FFF2-40B4-BE49-F238E27FC236}">
                <a16:creationId xmlns:a16="http://schemas.microsoft.com/office/drawing/2014/main" id="{8B3096A9-7000-45AF-85DD-2311A2DCD8F4}"/>
              </a:ext>
            </a:extLst>
          </p:cNvPr>
          <p:cNvSpPr txBox="1"/>
          <p:nvPr/>
        </p:nvSpPr>
        <p:spPr>
          <a:xfrm>
            <a:off x="5400481" y="1154583"/>
            <a:ext cx="2817423" cy="369332"/>
          </a:xfrm>
          <a:prstGeom prst="rect">
            <a:avLst/>
          </a:prstGeom>
          <a:noFill/>
        </p:spPr>
        <p:txBody>
          <a:bodyPr wrap="square" rtlCol="0">
            <a:spAutoFit/>
          </a:bodyPr>
          <a:lstStyle/>
          <a:p>
            <a:r>
              <a:rPr lang="en-NZ" b="1" i="1" dirty="0">
                <a:solidFill>
                  <a:srgbClr val="3C4360"/>
                </a:solidFill>
              </a:rPr>
              <a:t>SL buprenorphine daily</a:t>
            </a:r>
            <a:endParaRPr lang="en-NZ" i="1" dirty="0">
              <a:solidFill>
                <a:srgbClr val="3C4360"/>
              </a:solidFill>
            </a:endParaRPr>
          </a:p>
        </p:txBody>
      </p:sp>
      <p:sp>
        <p:nvSpPr>
          <p:cNvPr id="75" name="TextBox 74">
            <a:extLst>
              <a:ext uri="{FF2B5EF4-FFF2-40B4-BE49-F238E27FC236}">
                <a16:creationId xmlns:a16="http://schemas.microsoft.com/office/drawing/2014/main" id="{A0DF19AA-8F8D-4619-A0C6-9E82B7D44C1E}"/>
              </a:ext>
            </a:extLst>
          </p:cNvPr>
          <p:cNvSpPr txBox="1"/>
          <p:nvPr/>
        </p:nvSpPr>
        <p:spPr>
          <a:xfrm>
            <a:off x="4973968" y="1903059"/>
            <a:ext cx="492572" cy="276999"/>
          </a:xfrm>
          <a:prstGeom prst="rect">
            <a:avLst/>
          </a:prstGeom>
          <a:noFill/>
        </p:spPr>
        <p:txBody>
          <a:bodyPr wrap="square" rtlCol="0">
            <a:spAutoFit/>
          </a:bodyPr>
          <a:lstStyle/>
          <a:p>
            <a:r>
              <a:rPr lang="en-NZ" sz="1200" i="1" dirty="0">
                <a:solidFill>
                  <a:srgbClr val="3C4360"/>
                </a:solidFill>
              </a:rPr>
              <a:t>n=60</a:t>
            </a:r>
          </a:p>
        </p:txBody>
      </p:sp>
      <p:sp>
        <p:nvSpPr>
          <p:cNvPr id="76" name="TextBox 75">
            <a:extLst>
              <a:ext uri="{FF2B5EF4-FFF2-40B4-BE49-F238E27FC236}">
                <a16:creationId xmlns:a16="http://schemas.microsoft.com/office/drawing/2014/main" id="{93DC8674-FB6E-4513-9E67-90AC20335DB7}"/>
              </a:ext>
            </a:extLst>
          </p:cNvPr>
          <p:cNvSpPr txBox="1"/>
          <p:nvPr/>
        </p:nvSpPr>
        <p:spPr>
          <a:xfrm>
            <a:off x="4973968" y="1085046"/>
            <a:ext cx="492572" cy="276999"/>
          </a:xfrm>
          <a:prstGeom prst="rect">
            <a:avLst/>
          </a:prstGeom>
          <a:noFill/>
        </p:spPr>
        <p:txBody>
          <a:bodyPr wrap="square" rtlCol="0">
            <a:spAutoFit/>
          </a:bodyPr>
          <a:lstStyle/>
          <a:p>
            <a:r>
              <a:rPr lang="en-NZ" sz="1200" i="1" dirty="0">
                <a:solidFill>
                  <a:srgbClr val="3C4360"/>
                </a:solidFill>
              </a:rPr>
              <a:t>n=59</a:t>
            </a:r>
          </a:p>
        </p:txBody>
      </p:sp>
      <p:sp>
        <p:nvSpPr>
          <p:cNvPr id="14" name="TextBox 13">
            <a:extLst>
              <a:ext uri="{FF2B5EF4-FFF2-40B4-BE49-F238E27FC236}">
                <a16:creationId xmlns:a16="http://schemas.microsoft.com/office/drawing/2014/main" id="{B01E2709-6104-46FF-A9F8-16F449AF63C7}"/>
              </a:ext>
            </a:extLst>
          </p:cNvPr>
          <p:cNvSpPr txBox="1"/>
          <p:nvPr/>
        </p:nvSpPr>
        <p:spPr>
          <a:xfrm>
            <a:off x="5400480" y="1722277"/>
            <a:ext cx="3314978" cy="369332"/>
          </a:xfrm>
          <a:prstGeom prst="rect">
            <a:avLst/>
          </a:prstGeom>
          <a:noFill/>
        </p:spPr>
        <p:txBody>
          <a:bodyPr wrap="square" rtlCol="0">
            <a:spAutoFit/>
          </a:bodyPr>
          <a:lstStyle/>
          <a:p>
            <a:r>
              <a:rPr lang="en-NZ" b="1" i="1" dirty="0">
                <a:solidFill>
                  <a:srgbClr val="3C4360"/>
                </a:solidFill>
                <a:sym typeface="Wingdings" panose="05000000000000000000" pitchFamily="2" charset="2"/>
              </a:rPr>
              <a:t>PRB</a:t>
            </a:r>
            <a:r>
              <a:rPr lang="en-NZ" b="1" i="1" dirty="0">
                <a:solidFill>
                  <a:srgbClr val="3C4360"/>
                </a:solidFill>
              </a:rPr>
              <a:t> weekly or monthly</a:t>
            </a:r>
            <a:endParaRPr lang="en-NZ" i="1" dirty="0">
              <a:solidFill>
                <a:srgbClr val="3C4360"/>
              </a:solidFill>
            </a:endParaRPr>
          </a:p>
        </p:txBody>
      </p:sp>
      <p:sp>
        <p:nvSpPr>
          <p:cNvPr id="34" name="Right Bracket 33">
            <a:extLst>
              <a:ext uri="{FF2B5EF4-FFF2-40B4-BE49-F238E27FC236}">
                <a16:creationId xmlns:a16="http://schemas.microsoft.com/office/drawing/2014/main" id="{8735016A-0B6D-42FD-A7B1-FBE6B4238437}"/>
              </a:ext>
            </a:extLst>
          </p:cNvPr>
          <p:cNvSpPr/>
          <p:nvPr/>
        </p:nvSpPr>
        <p:spPr>
          <a:xfrm>
            <a:off x="7796364" y="1313826"/>
            <a:ext cx="192335" cy="711959"/>
          </a:xfrm>
          <a:prstGeom prst="rightBracket">
            <a:avLst>
              <a:gd name="adj" fmla="val 0"/>
            </a:avLst>
          </a:prstGeom>
          <a:ln w="28575">
            <a:solidFill>
              <a:srgbClr val="576C97"/>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a:extLst>
              <a:ext uri="{FF2B5EF4-FFF2-40B4-BE49-F238E27FC236}">
                <a16:creationId xmlns:a16="http://schemas.microsoft.com/office/drawing/2014/main" id="{67080541-3714-413D-81F3-AEA27E14D874}"/>
              </a:ext>
            </a:extLst>
          </p:cNvPr>
          <p:cNvSpPr txBox="1"/>
          <p:nvPr/>
        </p:nvSpPr>
        <p:spPr>
          <a:xfrm>
            <a:off x="7955622" y="1356264"/>
            <a:ext cx="688794" cy="523220"/>
          </a:xfrm>
          <a:prstGeom prst="rect">
            <a:avLst/>
          </a:prstGeom>
          <a:noFill/>
        </p:spPr>
        <p:txBody>
          <a:bodyPr wrap="square" rtlCol="0">
            <a:spAutoFit/>
          </a:bodyPr>
          <a:lstStyle/>
          <a:p>
            <a:pPr algn="ctr"/>
            <a:r>
              <a:rPr lang="en-US" sz="1400" b="1" dirty="0">
                <a:solidFill>
                  <a:srgbClr val="3C4360"/>
                </a:solidFill>
              </a:rPr>
              <a:t>24 weeks</a:t>
            </a:r>
            <a:endParaRPr lang="en-NZ" sz="1400" b="1" dirty="0">
              <a:solidFill>
                <a:srgbClr val="3C4360"/>
              </a:solidFill>
            </a:endParaRPr>
          </a:p>
        </p:txBody>
      </p:sp>
      <p:sp>
        <p:nvSpPr>
          <p:cNvPr id="123" name="TextBox 122">
            <a:extLst>
              <a:ext uri="{FF2B5EF4-FFF2-40B4-BE49-F238E27FC236}">
                <a16:creationId xmlns:a16="http://schemas.microsoft.com/office/drawing/2014/main" id="{184B4A6C-E627-42C9-BED2-CA44F028DD7D}"/>
              </a:ext>
            </a:extLst>
          </p:cNvPr>
          <p:cNvSpPr txBox="1"/>
          <p:nvPr/>
        </p:nvSpPr>
        <p:spPr>
          <a:xfrm>
            <a:off x="0" y="6299160"/>
            <a:ext cx="12192000" cy="553998"/>
          </a:xfrm>
          <a:prstGeom prst="rect">
            <a:avLst/>
          </a:prstGeom>
          <a:noFill/>
        </p:spPr>
        <p:txBody>
          <a:bodyPr wrap="square" rtlCol="0">
            <a:spAutoFit/>
          </a:bodyPr>
          <a:lstStyle/>
          <a:p>
            <a:r>
              <a:rPr lang="en-US" sz="1000" dirty="0"/>
              <a:t>ADR, adverse drug reaction; AE, adverse event; COWS, clinical opioid withdrawal scale; EQ-5D-3L, </a:t>
            </a:r>
            <a:r>
              <a:rPr lang="en-US" sz="1000" dirty="0" err="1"/>
              <a:t>EuroQoL</a:t>
            </a:r>
            <a:r>
              <a:rPr lang="en-US" sz="1000" dirty="0"/>
              <a:t> 5 dimensions 3 levels; ORBIT, Opioid-Related Behaviors in Treatment; </a:t>
            </a:r>
            <a:r>
              <a:rPr lang="en-US" sz="1000" dirty="0" err="1"/>
              <a:t>OSTQoL</a:t>
            </a:r>
            <a:r>
              <a:rPr lang="en-US" sz="1000" dirty="0"/>
              <a:t>, opioid substitution quality of life; PGI-I, Patients Global Impression of Improvement; PRB, prolonged-release buprenorphine; PS-VAS, Patient Satisfaction-Visual Analog Scale; QoL, quality of life; SLB, sublingual buprenorphine; SURE, substance use recovery evaluator; TBQ, Treatment Burden Questionnaire; TEAE, treatment-emergent adverse event. </a:t>
            </a:r>
            <a:r>
              <a:rPr lang="en-US" sz="1000" dirty="0" err="1"/>
              <a:t>Lintzeris</a:t>
            </a:r>
            <a:r>
              <a:rPr lang="en-US" sz="1000" dirty="0"/>
              <a:t> N, et al. </a:t>
            </a:r>
            <a:r>
              <a:rPr lang="en-US" sz="1000" i="1" dirty="0"/>
              <a:t>JAMA </a:t>
            </a:r>
            <a:r>
              <a:rPr lang="en-US" sz="1000" i="1" dirty="0" err="1"/>
              <a:t>Netw</a:t>
            </a:r>
            <a:r>
              <a:rPr lang="en-US" sz="1000" i="1" dirty="0"/>
              <a:t> Open</a:t>
            </a:r>
            <a:r>
              <a:rPr lang="en-NZ" sz="1000" b="0" i="1" dirty="0">
                <a:solidFill>
                  <a:srgbClr val="212121"/>
                </a:solidFill>
                <a:effectLst/>
              </a:rPr>
              <a:t> </a:t>
            </a:r>
            <a:r>
              <a:rPr lang="en-NZ" sz="1000" b="0" i="0" dirty="0">
                <a:solidFill>
                  <a:srgbClr val="212121"/>
                </a:solidFill>
                <a:effectLst/>
              </a:rPr>
              <a:t>2021;4:e219041.</a:t>
            </a:r>
            <a:endParaRPr lang="en-NZ" sz="1000" i="1" dirty="0"/>
          </a:p>
        </p:txBody>
      </p:sp>
      <p:cxnSp>
        <p:nvCxnSpPr>
          <p:cNvPr id="129" name="Straight Connector 128">
            <a:extLst>
              <a:ext uri="{FF2B5EF4-FFF2-40B4-BE49-F238E27FC236}">
                <a16:creationId xmlns:a16="http://schemas.microsoft.com/office/drawing/2014/main" id="{F98F180B-0CB1-4B87-87D0-4EB9C008ED06}"/>
              </a:ext>
            </a:extLst>
          </p:cNvPr>
          <p:cNvCxnSpPr>
            <a:cxnSpLocks/>
          </p:cNvCxnSpPr>
          <p:nvPr/>
        </p:nvCxnSpPr>
        <p:spPr>
          <a:xfrm>
            <a:off x="-5152" y="6277030"/>
            <a:ext cx="12192000" cy="0"/>
          </a:xfrm>
          <a:prstGeom prst="line">
            <a:avLst/>
          </a:prstGeom>
          <a:ln w="19050">
            <a:solidFill>
              <a:srgbClr val="3C4360"/>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CCA5C2DA-ABEB-42C7-B524-3AA7E674F6A8}"/>
              </a:ext>
            </a:extLst>
          </p:cNvPr>
          <p:cNvCxnSpPr>
            <a:cxnSpLocks/>
          </p:cNvCxnSpPr>
          <p:nvPr/>
        </p:nvCxnSpPr>
        <p:spPr>
          <a:xfrm>
            <a:off x="32417" y="2540290"/>
            <a:ext cx="12186848" cy="4489"/>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ABB24E36-EC7D-4DCF-9595-02B7BA6BB6B9}"/>
              </a:ext>
            </a:extLst>
          </p:cNvPr>
          <p:cNvCxnSpPr>
            <a:cxnSpLocks/>
          </p:cNvCxnSpPr>
          <p:nvPr/>
        </p:nvCxnSpPr>
        <p:spPr>
          <a:xfrm flipV="1">
            <a:off x="6353401" y="2570678"/>
            <a:ext cx="21745" cy="3695288"/>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1CAC7EC7-FD45-4139-AF34-2C999215A4B6}"/>
              </a:ext>
            </a:extLst>
          </p:cNvPr>
          <p:cNvSpPr txBox="1"/>
          <p:nvPr/>
        </p:nvSpPr>
        <p:spPr>
          <a:xfrm>
            <a:off x="6364352" y="1395331"/>
            <a:ext cx="1395144" cy="276999"/>
          </a:xfrm>
          <a:prstGeom prst="rect">
            <a:avLst/>
          </a:prstGeom>
          <a:noFill/>
        </p:spPr>
        <p:txBody>
          <a:bodyPr wrap="square" rtlCol="0">
            <a:spAutoFit/>
          </a:bodyPr>
          <a:lstStyle/>
          <a:p>
            <a:r>
              <a:rPr lang="en-NZ" sz="1200" i="1" dirty="0">
                <a:solidFill>
                  <a:srgbClr val="3C4360"/>
                </a:solidFill>
              </a:rPr>
              <a:t>Mean 15.6 mg/day</a:t>
            </a:r>
          </a:p>
        </p:txBody>
      </p:sp>
      <p:sp>
        <p:nvSpPr>
          <p:cNvPr id="90" name="TextBox 89">
            <a:extLst>
              <a:ext uri="{FF2B5EF4-FFF2-40B4-BE49-F238E27FC236}">
                <a16:creationId xmlns:a16="http://schemas.microsoft.com/office/drawing/2014/main" id="{6F6436BC-10F9-4BB8-88A1-327DA5E7D3E4}"/>
              </a:ext>
            </a:extLst>
          </p:cNvPr>
          <p:cNvSpPr txBox="1"/>
          <p:nvPr/>
        </p:nvSpPr>
        <p:spPr>
          <a:xfrm>
            <a:off x="6364352" y="2018703"/>
            <a:ext cx="1636812" cy="461665"/>
          </a:xfrm>
          <a:prstGeom prst="rect">
            <a:avLst/>
          </a:prstGeom>
          <a:noFill/>
        </p:spPr>
        <p:txBody>
          <a:bodyPr wrap="square" rtlCol="0">
            <a:spAutoFit/>
          </a:bodyPr>
          <a:lstStyle/>
          <a:p>
            <a:r>
              <a:rPr lang="en-NZ" sz="1200" i="1" dirty="0">
                <a:solidFill>
                  <a:srgbClr val="3C4360"/>
                </a:solidFill>
              </a:rPr>
              <a:t>Mean 21.5 mg/week</a:t>
            </a:r>
          </a:p>
          <a:p>
            <a:r>
              <a:rPr lang="en-NZ" sz="1200" i="1" dirty="0">
                <a:solidFill>
                  <a:srgbClr val="3C4360"/>
                </a:solidFill>
              </a:rPr>
              <a:t>           107.4 mg/month</a:t>
            </a:r>
          </a:p>
        </p:txBody>
      </p:sp>
      <p:sp>
        <p:nvSpPr>
          <p:cNvPr id="71" name="TextBox 70">
            <a:extLst>
              <a:ext uri="{FF2B5EF4-FFF2-40B4-BE49-F238E27FC236}">
                <a16:creationId xmlns:a16="http://schemas.microsoft.com/office/drawing/2014/main" id="{71C4919D-18AC-4681-9881-C4B77FA88EF7}"/>
              </a:ext>
            </a:extLst>
          </p:cNvPr>
          <p:cNvSpPr txBox="1"/>
          <p:nvPr/>
        </p:nvSpPr>
        <p:spPr>
          <a:xfrm>
            <a:off x="-1236" y="-5461"/>
            <a:ext cx="12192000" cy="948819"/>
          </a:xfrm>
          <a:prstGeom prst="rect">
            <a:avLst/>
          </a:prstGeom>
          <a:solidFill>
            <a:srgbClr val="3C4360"/>
          </a:solidFill>
          <a:ln>
            <a:noFill/>
          </a:ln>
        </p:spPr>
        <p:txBody>
          <a:bodyPr wrap="square" rtlCol="0">
            <a:noAutofit/>
          </a:bodyPr>
          <a:lstStyle/>
          <a:p>
            <a:pPr algn="ctr"/>
            <a:endParaRPr lang="en-US" sz="2400" b="1" dirty="0">
              <a:solidFill>
                <a:schemeClr val="bg1"/>
              </a:solidFill>
            </a:endParaRPr>
          </a:p>
        </p:txBody>
      </p:sp>
      <p:pic>
        <p:nvPicPr>
          <p:cNvPr id="72" name="Bildobjekt 6">
            <a:extLst>
              <a:ext uri="{FF2B5EF4-FFF2-40B4-BE49-F238E27FC236}">
                <a16:creationId xmlns:a16="http://schemas.microsoft.com/office/drawing/2014/main" id="{A48E8C42-4746-4514-BC36-5099AC9A00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23346" y="578167"/>
            <a:ext cx="1524367" cy="224356"/>
          </a:xfrm>
          <a:prstGeom prst="rect">
            <a:avLst/>
          </a:prstGeom>
        </p:spPr>
      </p:pic>
      <p:sp>
        <p:nvSpPr>
          <p:cNvPr id="4" name="TextBox 3">
            <a:extLst>
              <a:ext uri="{FF2B5EF4-FFF2-40B4-BE49-F238E27FC236}">
                <a16:creationId xmlns:a16="http://schemas.microsoft.com/office/drawing/2014/main" id="{2E5FCE2F-13A0-4BCC-97A9-68C9C8E4C389}"/>
              </a:ext>
            </a:extLst>
          </p:cNvPr>
          <p:cNvSpPr txBox="1"/>
          <p:nvPr/>
        </p:nvSpPr>
        <p:spPr>
          <a:xfrm>
            <a:off x="10109" y="21841"/>
            <a:ext cx="12192000" cy="892552"/>
          </a:xfrm>
          <a:prstGeom prst="rect">
            <a:avLst/>
          </a:prstGeom>
          <a:noFill/>
          <a:ln>
            <a:noFill/>
          </a:ln>
        </p:spPr>
        <p:txBody>
          <a:bodyPr wrap="square" rtlCol="0">
            <a:spAutoFit/>
          </a:bodyPr>
          <a:lstStyle/>
          <a:p>
            <a:r>
              <a:rPr lang="en-US" sz="2500" b="1" dirty="0">
                <a:solidFill>
                  <a:schemeClr val="bg1"/>
                </a:solidFill>
              </a:rPr>
              <a:t>Patient-Reported Outcomes of Treatment of Opioid Dependence with Weekly </a:t>
            </a:r>
            <a:br>
              <a:rPr lang="en-US" sz="2500" b="1" dirty="0">
                <a:solidFill>
                  <a:schemeClr val="bg1"/>
                </a:solidFill>
              </a:rPr>
            </a:br>
            <a:r>
              <a:rPr lang="en-US" sz="2500" b="1" dirty="0">
                <a:solidFill>
                  <a:schemeClr val="bg1"/>
                </a:solidFill>
              </a:rPr>
              <a:t>and Monthly Subcutaneous Prolonged-Release vs Sublingual Buprenorphine</a:t>
            </a:r>
          </a:p>
        </p:txBody>
      </p:sp>
      <p:graphicFrame>
        <p:nvGraphicFramePr>
          <p:cNvPr id="74" name="Table 4">
            <a:extLst>
              <a:ext uri="{FF2B5EF4-FFF2-40B4-BE49-F238E27FC236}">
                <a16:creationId xmlns:a16="http://schemas.microsoft.com/office/drawing/2014/main" id="{E2FAEAB9-A17A-4B11-B4F6-AA001AF086A5}"/>
              </a:ext>
            </a:extLst>
          </p:cNvPr>
          <p:cNvGraphicFramePr>
            <a:graphicFrameLocks noGrp="1"/>
          </p:cNvGraphicFramePr>
          <p:nvPr>
            <p:extLst>
              <p:ext uri="{D42A27DB-BD31-4B8C-83A1-F6EECF244321}">
                <p14:modId xmlns:p14="http://schemas.microsoft.com/office/powerpoint/2010/main" val="2149901813"/>
              </p:ext>
            </p:extLst>
          </p:nvPr>
        </p:nvGraphicFramePr>
        <p:xfrm>
          <a:off x="8547100" y="3755157"/>
          <a:ext cx="3482489" cy="2430860"/>
        </p:xfrm>
        <a:graphic>
          <a:graphicData uri="http://schemas.openxmlformats.org/drawingml/2006/table">
            <a:tbl>
              <a:tblPr>
                <a:tableStyleId>{5C22544A-7EE6-4342-B048-85BDC9FD1C3A}</a:tableStyleId>
              </a:tblPr>
              <a:tblGrid>
                <a:gridCol w="2212340">
                  <a:extLst>
                    <a:ext uri="{9D8B030D-6E8A-4147-A177-3AD203B41FA5}">
                      <a16:colId xmlns:a16="http://schemas.microsoft.com/office/drawing/2014/main" val="772746913"/>
                    </a:ext>
                  </a:extLst>
                </a:gridCol>
                <a:gridCol w="614680">
                  <a:extLst>
                    <a:ext uri="{9D8B030D-6E8A-4147-A177-3AD203B41FA5}">
                      <a16:colId xmlns:a16="http://schemas.microsoft.com/office/drawing/2014/main" val="900464843"/>
                    </a:ext>
                  </a:extLst>
                </a:gridCol>
                <a:gridCol w="655469">
                  <a:extLst>
                    <a:ext uri="{9D8B030D-6E8A-4147-A177-3AD203B41FA5}">
                      <a16:colId xmlns:a16="http://schemas.microsoft.com/office/drawing/2014/main" val="3517497950"/>
                    </a:ext>
                  </a:extLst>
                </a:gridCol>
              </a:tblGrid>
              <a:tr h="486172">
                <a:tc>
                  <a:txBody>
                    <a:bodyPr/>
                    <a:lstStyle/>
                    <a:p>
                      <a:endParaRPr lang="en-GB" sz="1400" dirty="0">
                        <a:solidFill>
                          <a:schemeClr val="bg1"/>
                        </a:solidFill>
                      </a:endParaRPr>
                    </a:p>
                  </a:txBody>
                  <a:tcPr marL="36000" marR="36000" marT="0" marB="0">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a:r>
                        <a:rPr lang="en-GB" sz="1400" dirty="0">
                          <a:solidFill>
                            <a:schemeClr val="bg1"/>
                          </a:solidFill>
                        </a:rPr>
                        <a:t>PRB</a:t>
                      </a:r>
                      <a:br>
                        <a:rPr lang="en-GB" sz="1400" dirty="0">
                          <a:solidFill>
                            <a:schemeClr val="bg1"/>
                          </a:solidFill>
                        </a:rPr>
                      </a:br>
                      <a:r>
                        <a:rPr lang="en-GB" sz="1400" dirty="0">
                          <a:solidFill>
                            <a:schemeClr val="bg1"/>
                          </a:solidFill>
                        </a:rPr>
                        <a:t>(n=60)</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400" dirty="0">
                          <a:solidFill>
                            <a:schemeClr val="bg1"/>
                          </a:solidFill>
                        </a:rPr>
                        <a:t>SLB</a:t>
                      </a:r>
                    </a:p>
                    <a:p>
                      <a:pPr algn="ctr"/>
                      <a:r>
                        <a:rPr lang="en-GB" sz="1400" dirty="0">
                          <a:solidFill>
                            <a:schemeClr val="bg1"/>
                          </a:solidFill>
                        </a:rPr>
                        <a:t>(n=59)</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extLst>
                  <a:ext uri="{0D108BD9-81ED-4DB2-BD59-A6C34878D82A}">
                    <a16:rowId xmlns:a16="http://schemas.microsoft.com/office/drawing/2014/main" val="3611808583"/>
                  </a:ext>
                </a:extLst>
              </a:tr>
              <a:tr h="243086">
                <a:tc>
                  <a:txBody>
                    <a:bodyPr/>
                    <a:lstStyle/>
                    <a:p>
                      <a:r>
                        <a:rPr lang="en-GB" sz="1400" dirty="0">
                          <a:solidFill>
                            <a:schemeClr val="bg1"/>
                          </a:solidFill>
                        </a:rPr>
                        <a:t>TEAE,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400" dirty="0">
                          <a:solidFill>
                            <a:srgbClr val="3C4360"/>
                          </a:solidFill>
                        </a:rPr>
                        <a:t>90.0</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rgbClr val="3C4360"/>
                          </a:solidFill>
                        </a:rPr>
                        <a:t>83.1</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057112525"/>
                  </a:ext>
                </a:extLst>
              </a:tr>
              <a:tr h="243086">
                <a:tc>
                  <a:txBody>
                    <a:bodyPr/>
                    <a:lstStyle/>
                    <a:p>
                      <a:r>
                        <a:rPr lang="en-US" sz="1400" dirty="0">
                          <a:solidFill>
                            <a:schemeClr val="bg1"/>
                          </a:solidFill>
                        </a:rPr>
                        <a:t>Drug-related ADR, %</a:t>
                      </a:r>
                      <a:endParaRPr lang="en-GB" sz="1400" dirty="0">
                        <a:solidFill>
                          <a:schemeClr val="bg1"/>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US" sz="1400" dirty="0">
                          <a:solidFill>
                            <a:srgbClr val="3C4360"/>
                          </a:solidFill>
                        </a:rPr>
                        <a:t>65.0</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US" sz="1400" dirty="0">
                          <a:solidFill>
                            <a:srgbClr val="3C4360"/>
                          </a:solidFill>
                        </a:rPr>
                        <a:t>20.3</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755977270"/>
                  </a:ext>
                </a:extLst>
              </a:tr>
              <a:tr h="243086">
                <a:tc>
                  <a:txBody>
                    <a:bodyPr/>
                    <a:lstStyle/>
                    <a:p>
                      <a:r>
                        <a:rPr lang="en-GB" sz="1400" dirty="0">
                          <a:solidFill>
                            <a:schemeClr val="bg1"/>
                          </a:solidFill>
                        </a:rPr>
                        <a:t>Serious AE,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US" sz="1400" dirty="0">
                          <a:solidFill>
                            <a:srgbClr val="3C4360"/>
                          </a:solidFill>
                        </a:rPr>
                        <a:t>15.0</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US" sz="1400" dirty="0">
                          <a:solidFill>
                            <a:srgbClr val="3C4360"/>
                          </a:solidFill>
                        </a:rPr>
                        <a:t>15.3</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1763709982"/>
                  </a:ext>
                </a:extLst>
              </a:tr>
              <a:tr h="243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rPr>
                        <a:t>Serious drug-related ADR, %</a:t>
                      </a:r>
                      <a:endParaRPr lang="en-GB" sz="1400" dirty="0">
                        <a:solidFill>
                          <a:schemeClr val="bg1"/>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US" sz="1400" dirty="0">
                          <a:solidFill>
                            <a:srgbClr val="3C4360"/>
                          </a:solidFill>
                        </a:rPr>
                        <a:t>1.7</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US" sz="1400" dirty="0">
                          <a:solidFill>
                            <a:srgbClr val="3C4360"/>
                          </a:solidFill>
                        </a:rPr>
                        <a:t>0</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1765960993"/>
                  </a:ext>
                </a:extLst>
              </a:tr>
              <a:tr h="243086">
                <a:tc>
                  <a:txBody>
                    <a:bodyPr/>
                    <a:lstStyle/>
                    <a:p>
                      <a:r>
                        <a:rPr lang="en-GB" sz="1400" dirty="0">
                          <a:solidFill>
                            <a:schemeClr val="bg1"/>
                          </a:solidFill>
                        </a:rPr>
                        <a:t>Overdoses,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US" sz="1400" dirty="0">
                          <a:solidFill>
                            <a:srgbClr val="3C4360"/>
                          </a:solidFill>
                        </a:rPr>
                        <a:t>0</a:t>
                      </a:r>
                      <a:endParaRPr lang="en-GB" sz="140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US" sz="1400" baseline="0" dirty="0">
                          <a:solidFill>
                            <a:srgbClr val="3C4360"/>
                          </a:solidFill>
                        </a:rPr>
                        <a:t>6.8</a:t>
                      </a:r>
                      <a:endParaRPr lang="en-GB" sz="1400" baseline="0" dirty="0">
                        <a:solidFill>
                          <a:srgbClr val="3C4360"/>
                        </a:solidFill>
                      </a:endParaRP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425229562"/>
                  </a:ext>
                </a:extLst>
              </a:tr>
              <a:tr h="243086">
                <a:tc>
                  <a:txBody>
                    <a:bodyPr/>
                    <a:lstStyle/>
                    <a:p>
                      <a:r>
                        <a:rPr lang="en-GB" sz="1400" dirty="0">
                          <a:solidFill>
                            <a:schemeClr val="bg1"/>
                          </a:solidFill>
                        </a:rPr>
                        <a:t>Injection site AEs         Pain,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400" dirty="0">
                          <a:solidFill>
                            <a:srgbClr val="3C4360"/>
                          </a:solidFill>
                        </a:rPr>
                        <a:t>18.3</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400" baseline="0" dirty="0">
                          <a:solidFill>
                            <a:srgbClr val="3C4360"/>
                          </a:solidFill>
                        </a:rPr>
                        <a:t>-</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145830160"/>
                  </a:ext>
                </a:extLst>
              </a:tr>
              <a:tr h="243086">
                <a:tc>
                  <a:txBody>
                    <a:bodyPr/>
                    <a:lstStyle/>
                    <a:p>
                      <a:pPr algn="r"/>
                      <a:r>
                        <a:rPr lang="en-GB" sz="1400" dirty="0">
                          <a:solidFill>
                            <a:schemeClr val="bg1"/>
                          </a:solidFill>
                        </a:rPr>
                        <a:t>         Mass,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400" dirty="0">
                          <a:solidFill>
                            <a:srgbClr val="3C4360"/>
                          </a:solidFill>
                        </a:rPr>
                        <a:t>16.7</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400" baseline="0" dirty="0">
                          <a:solidFill>
                            <a:srgbClr val="3C4360"/>
                          </a:solidFill>
                        </a:rPr>
                        <a:t>-</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160372567"/>
                  </a:ext>
                </a:extLst>
              </a:tr>
              <a:tr h="243086">
                <a:tc>
                  <a:txBody>
                    <a:bodyPr/>
                    <a:lstStyle/>
                    <a:p>
                      <a:pPr lvl="1" algn="r"/>
                      <a:r>
                        <a:rPr lang="en-GB" sz="1400" dirty="0">
                          <a:solidFill>
                            <a:schemeClr val="bg1"/>
                          </a:solidFill>
                        </a:rPr>
                        <a:t>         Bruising,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400" dirty="0">
                          <a:solidFill>
                            <a:srgbClr val="3C4360"/>
                          </a:solidFill>
                        </a:rPr>
                        <a:t>8.3</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400" baseline="0" dirty="0">
                          <a:solidFill>
                            <a:srgbClr val="3C4360"/>
                          </a:solidFill>
                        </a:rPr>
                        <a:t>-</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391004857"/>
                  </a:ext>
                </a:extLst>
              </a:tr>
            </a:tbl>
          </a:graphicData>
        </a:graphic>
      </p:graphicFrame>
      <p:sp>
        <p:nvSpPr>
          <p:cNvPr id="105" name="Rectangle: Rounded Corners 104">
            <a:extLst>
              <a:ext uri="{FF2B5EF4-FFF2-40B4-BE49-F238E27FC236}">
                <a16:creationId xmlns:a16="http://schemas.microsoft.com/office/drawing/2014/main" id="{51263FE6-4EEC-4260-9B7C-F88C9EC90CF8}"/>
              </a:ext>
            </a:extLst>
          </p:cNvPr>
          <p:cNvSpPr/>
          <p:nvPr/>
        </p:nvSpPr>
        <p:spPr>
          <a:xfrm>
            <a:off x="126887" y="2653168"/>
            <a:ext cx="6028902" cy="463322"/>
          </a:xfrm>
          <a:prstGeom prst="roundRect">
            <a:avLst/>
          </a:prstGeom>
          <a:solidFill>
            <a:srgbClr val="3C4360">
              <a:alpha val="18000"/>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3C4360"/>
                </a:solidFill>
              </a:rPr>
              <a:t>Treatment Satisfaction Questionnaire for Medication</a:t>
            </a:r>
          </a:p>
        </p:txBody>
      </p:sp>
      <p:graphicFrame>
        <p:nvGraphicFramePr>
          <p:cNvPr id="110" name="Chart 109">
            <a:extLst>
              <a:ext uri="{FF2B5EF4-FFF2-40B4-BE49-F238E27FC236}">
                <a16:creationId xmlns:a16="http://schemas.microsoft.com/office/drawing/2014/main" id="{019A500D-1DC5-4930-A3DC-25B63C44B0BE}"/>
              </a:ext>
            </a:extLst>
          </p:cNvPr>
          <p:cNvGraphicFramePr/>
          <p:nvPr>
            <p:extLst>
              <p:ext uri="{D42A27DB-BD31-4B8C-83A1-F6EECF244321}">
                <p14:modId xmlns:p14="http://schemas.microsoft.com/office/powerpoint/2010/main" val="3122550825"/>
              </p:ext>
            </p:extLst>
          </p:nvPr>
        </p:nvGraphicFramePr>
        <p:xfrm>
          <a:off x="461063" y="4080694"/>
          <a:ext cx="1490171" cy="209686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1" name="Chart 110">
            <a:extLst>
              <a:ext uri="{FF2B5EF4-FFF2-40B4-BE49-F238E27FC236}">
                <a16:creationId xmlns:a16="http://schemas.microsoft.com/office/drawing/2014/main" id="{A54DC90E-E8AD-4C5A-8F40-B949303092F2}"/>
              </a:ext>
            </a:extLst>
          </p:cNvPr>
          <p:cNvGraphicFramePr/>
          <p:nvPr>
            <p:extLst>
              <p:ext uri="{D42A27DB-BD31-4B8C-83A1-F6EECF244321}">
                <p14:modId xmlns:p14="http://schemas.microsoft.com/office/powerpoint/2010/main" val="2063429224"/>
              </p:ext>
            </p:extLst>
          </p:nvPr>
        </p:nvGraphicFramePr>
        <p:xfrm>
          <a:off x="2504521" y="4080694"/>
          <a:ext cx="1076164" cy="209686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2" name="Chart 111">
            <a:extLst>
              <a:ext uri="{FF2B5EF4-FFF2-40B4-BE49-F238E27FC236}">
                <a16:creationId xmlns:a16="http://schemas.microsoft.com/office/drawing/2014/main" id="{0219D1A4-1BB7-463D-8318-697F0F20C532}"/>
              </a:ext>
            </a:extLst>
          </p:cNvPr>
          <p:cNvGraphicFramePr/>
          <p:nvPr>
            <p:extLst>
              <p:ext uri="{D42A27DB-BD31-4B8C-83A1-F6EECF244321}">
                <p14:modId xmlns:p14="http://schemas.microsoft.com/office/powerpoint/2010/main" val="371434144"/>
              </p:ext>
            </p:extLst>
          </p:nvPr>
        </p:nvGraphicFramePr>
        <p:xfrm>
          <a:off x="3673954" y="4080694"/>
          <a:ext cx="1076164" cy="209686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3" name="Chart 112">
            <a:extLst>
              <a:ext uri="{FF2B5EF4-FFF2-40B4-BE49-F238E27FC236}">
                <a16:creationId xmlns:a16="http://schemas.microsoft.com/office/drawing/2014/main" id="{68AD4F23-F4AE-4FC5-9746-5103F85B2072}"/>
              </a:ext>
            </a:extLst>
          </p:cNvPr>
          <p:cNvGraphicFramePr/>
          <p:nvPr>
            <p:extLst>
              <p:ext uri="{D42A27DB-BD31-4B8C-83A1-F6EECF244321}">
                <p14:modId xmlns:p14="http://schemas.microsoft.com/office/powerpoint/2010/main" val="2248196580"/>
              </p:ext>
            </p:extLst>
          </p:nvPr>
        </p:nvGraphicFramePr>
        <p:xfrm>
          <a:off x="4862398" y="4080694"/>
          <a:ext cx="1076164" cy="2096869"/>
        </p:xfrm>
        <a:graphic>
          <a:graphicData uri="http://schemas.openxmlformats.org/drawingml/2006/chart">
            <c:chart xmlns:c="http://schemas.openxmlformats.org/drawingml/2006/chart" xmlns:r="http://schemas.openxmlformats.org/officeDocument/2006/relationships" r:id="rId9"/>
          </a:graphicData>
        </a:graphic>
      </p:graphicFrame>
      <p:sp>
        <p:nvSpPr>
          <p:cNvPr id="62" name="Right Bracket 61">
            <a:extLst>
              <a:ext uri="{FF2B5EF4-FFF2-40B4-BE49-F238E27FC236}">
                <a16:creationId xmlns:a16="http://schemas.microsoft.com/office/drawing/2014/main" id="{B109D7E2-9FD7-4AE5-A0E1-9AFD249DB19B}"/>
              </a:ext>
            </a:extLst>
          </p:cNvPr>
          <p:cNvSpPr/>
          <p:nvPr/>
        </p:nvSpPr>
        <p:spPr>
          <a:xfrm rot="16200000">
            <a:off x="1350935" y="4011722"/>
            <a:ext cx="88676" cy="413151"/>
          </a:xfrm>
          <a:prstGeom prst="rightBracket">
            <a:avLst>
              <a:gd name="adj" fmla="val 0"/>
            </a:avLst>
          </a:prstGeom>
          <a:ln w="28575">
            <a:solidFill>
              <a:srgbClr val="576C97"/>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TextBox 62">
            <a:extLst>
              <a:ext uri="{FF2B5EF4-FFF2-40B4-BE49-F238E27FC236}">
                <a16:creationId xmlns:a16="http://schemas.microsoft.com/office/drawing/2014/main" id="{4C7E186D-678A-434A-83DA-57AA53A07A44}"/>
              </a:ext>
            </a:extLst>
          </p:cNvPr>
          <p:cNvSpPr txBox="1"/>
          <p:nvPr/>
        </p:nvSpPr>
        <p:spPr>
          <a:xfrm>
            <a:off x="1064308" y="3861194"/>
            <a:ext cx="647907" cy="307777"/>
          </a:xfrm>
          <a:prstGeom prst="rect">
            <a:avLst/>
          </a:prstGeom>
          <a:noFill/>
        </p:spPr>
        <p:txBody>
          <a:bodyPr wrap="square" lIns="0" rIns="0" rtlCol="0">
            <a:spAutoFit/>
          </a:bodyPr>
          <a:lstStyle/>
          <a:p>
            <a:pPr algn="ctr"/>
            <a:r>
              <a:rPr lang="en-US" sz="1400" b="1" dirty="0">
                <a:solidFill>
                  <a:srgbClr val="3C4360"/>
                </a:solidFill>
              </a:rPr>
              <a:t>p=0.01</a:t>
            </a:r>
            <a:endParaRPr lang="en-NZ" sz="1400" b="1" dirty="0">
              <a:solidFill>
                <a:srgbClr val="3C4360"/>
              </a:solidFill>
            </a:endParaRPr>
          </a:p>
        </p:txBody>
      </p:sp>
      <p:sp>
        <p:nvSpPr>
          <p:cNvPr id="115" name="Right Brace 114">
            <a:extLst>
              <a:ext uri="{FF2B5EF4-FFF2-40B4-BE49-F238E27FC236}">
                <a16:creationId xmlns:a16="http://schemas.microsoft.com/office/drawing/2014/main" id="{E546093B-16C5-4478-90BC-DDE4C9C9D77A}"/>
              </a:ext>
            </a:extLst>
          </p:cNvPr>
          <p:cNvSpPr/>
          <p:nvPr/>
        </p:nvSpPr>
        <p:spPr>
          <a:xfrm rot="10800000">
            <a:off x="2142957" y="4146421"/>
            <a:ext cx="345006" cy="1754700"/>
          </a:xfrm>
          <a:prstGeom prst="rightBrace">
            <a:avLst>
              <a:gd name="adj1" fmla="val 0"/>
              <a:gd name="adj2" fmla="val 47948"/>
            </a:avLst>
          </a:prstGeom>
          <a:ln w="15875">
            <a:solidFill>
              <a:srgbClr val="576C97"/>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6" name="Rectangle 115">
            <a:extLst>
              <a:ext uri="{FF2B5EF4-FFF2-40B4-BE49-F238E27FC236}">
                <a16:creationId xmlns:a16="http://schemas.microsoft.com/office/drawing/2014/main" id="{A0A3ABB5-875B-4B19-80DD-119896E6A757}"/>
              </a:ext>
            </a:extLst>
          </p:cNvPr>
          <p:cNvSpPr/>
          <p:nvPr/>
        </p:nvSpPr>
        <p:spPr>
          <a:xfrm>
            <a:off x="225149" y="3839064"/>
            <a:ext cx="1879880" cy="2338500"/>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Rounded Corners 116">
            <a:extLst>
              <a:ext uri="{FF2B5EF4-FFF2-40B4-BE49-F238E27FC236}">
                <a16:creationId xmlns:a16="http://schemas.microsoft.com/office/drawing/2014/main" id="{27FD9785-5F35-42BF-9B42-1CFB300916CF}"/>
              </a:ext>
            </a:extLst>
          </p:cNvPr>
          <p:cNvSpPr/>
          <p:nvPr/>
        </p:nvSpPr>
        <p:spPr>
          <a:xfrm>
            <a:off x="2381728" y="3532848"/>
            <a:ext cx="1321750" cy="489236"/>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b="1" dirty="0">
                <a:solidFill>
                  <a:srgbClr val="576C97"/>
                </a:solidFill>
              </a:rPr>
              <a:t>Effectiveness</a:t>
            </a:r>
          </a:p>
        </p:txBody>
      </p:sp>
      <p:sp>
        <p:nvSpPr>
          <p:cNvPr id="118" name="Rectangle: Rounded Corners 117">
            <a:extLst>
              <a:ext uri="{FF2B5EF4-FFF2-40B4-BE49-F238E27FC236}">
                <a16:creationId xmlns:a16="http://schemas.microsoft.com/office/drawing/2014/main" id="{022ABA55-2BC6-4E0A-AC6A-65ACAE3D3BA2}"/>
              </a:ext>
            </a:extLst>
          </p:cNvPr>
          <p:cNvSpPr/>
          <p:nvPr/>
        </p:nvSpPr>
        <p:spPr>
          <a:xfrm>
            <a:off x="3359545" y="3536517"/>
            <a:ext cx="1704981" cy="489236"/>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b="1" dirty="0">
                <a:solidFill>
                  <a:srgbClr val="576C97"/>
                </a:solidFill>
              </a:rPr>
              <a:t> Convenience</a:t>
            </a:r>
          </a:p>
        </p:txBody>
      </p:sp>
      <p:sp>
        <p:nvSpPr>
          <p:cNvPr id="119" name="Rectangle: Rounded Corners 118">
            <a:extLst>
              <a:ext uri="{FF2B5EF4-FFF2-40B4-BE49-F238E27FC236}">
                <a16:creationId xmlns:a16="http://schemas.microsoft.com/office/drawing/2014/main" id="{DF44E656-FB60-404D-82A9-F992E1326445}"/>
              </a:ext>
            </a:extLst>
          </p:cNvPr>
          <p:cNvSpPr/>
          <p:nvPr/>
        </p:nvSpPr>
        <p:spPr>
          <a:xfrm>
            <a:off x="4553016" y="3532848"/>
            <a:ext cx="1704981" cy="489236"/>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b="1" dirty="0">
                <a:solidFill>
                  <a:srgbClr val="576C97"/>
                </a:solidFill>
              </a:rPr>
              <a:t>Side-effects </a:t>
            </a:r>
          </a:p>
        </p:txBody>
      </p:sp>
      <p:sp>
        <p:nvSpPr>
          <p:cNvPr id="120" name="Rectangle: Rounded Corners 119">
            <a:extLst>
              <a:ext uri="{FF2B5EF4-FFF2-40B4-BE49-F238E27FC236}">
                <a16:creationId xmlns:a16="http://schemas.microsoft.com/office/drawing/2014/main" id="{08146549-B412-4C2D-AE97-838DA4602622}"/>
              </a:ext>
            </a:extLst>
          </p:cNvPr>
          <p:cNvSpPr/>
          <p:nvPr/>
        </p:nvSpPr>
        <p:spPr>
          <a:xfrm>
            <a:off x="71851" y="3274651"/>
            <a:ext cx="2268594" cy="571631"/>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400" b="1" dirty="0">
                <a:solidFill>
                  <a:srgbClr val="576C97"/>
                </a:solidFill>
              </a:rPr>
              <a:t>Global satisfaction </a:t>
            </a:r>
          </a:p>
          <a:p>
            <a:pPr algn="ctr"/>
            <a:r>
              <a:rPr lang="en-NZ" sz="1400" b="1" dirty="0">
                <a:solidFill>
                  <a:srgbClr val="576C97"/>
                </a:solidFill>
              </a:rPr>
              <a:t>(Primary endpoint)</a:t>
            </a:r>
          </a:p>
        </p:txBody>
      </p:sp>
      <p:sp>
        <p:nvSpPr>
          <p:cNvPr id="47" name="Rectangle: Rounded Corners 46">
            <a:extLst>
              <a:ext uri="{FF2B5EF4-FFF2-40B4-BE49-F238E27FC236}">
                <a16:creationId xmlns:a16="http://schemas.microsoft.com/office/drawing/2014/main" id="{89EF3EEC-68E2-4DAB-906D-AB138C6474B5}"/>
              </a:ext>
            </a:extLst>
          </p:cNvPr>
          <p:cNvSpPr/>
          <p:nvPr/>
        </p:nvSpPr>
        <p:spPr>
          <a:xfrm>
            <a:off x="6446193" y="3434386"/>
            <a:ext cx="1999878" cy="2820515"/>
          </a:xfrm>
          <a:prstGeom prst="roundRect">
            <a:avLst>
              <a:gd name="adj" fmla="val 10594"/>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NZ" sz="1600" dirty="0">
                <a:solidFill>
                  <a:srgbClr val="576C97"/>
                </a:solidFill>
              </a:rPr>
              <a:t>Secondary endpoints included:</a:t>
            </a:r>
          </a:p>
          <a:p>
            <a:pPr marL="285750" indent="-285750">
              <a:buFont typeface="Arial" panose="020B0604020202020204" pitchFamily="34" charset="0"/>
              <a:buChar char="•"/>
            </a:pPr>
            <a:r>
              <a:rPr lang="en-NZ" sz="1600" dirty="0">
                <a:solidFill>
                  <a:srgbClr val="576C97"/>
                </a:solidFill>
              </a:rPr>
              <a:t>COWS</a:t>
            </a:r>
          </a:p>
          <a:p>
            <a:pPr marL="285750" indent="-285750">
              <a:buFont typeface="Arial" panose="020B0604020202020204" pitchFamily="34" charset="0"/>
              <a:buChar char="•"/>
            </a:pPr>
            <a:r>
              <a:rPr lang="en-NZ" sz="1600" dirty="0">
                <a:solidFill>
                  <a:srgbClr val="576C97"/>
                </a:solidFill>
              </a:rPr>
              <a:t>EQ-5D-3L</a:t>
            </a:r>
          </a:p>
          <a:p>
            <a:pPr marL="285750" indent="-285750">
              <a:buFont typeface="Arial" panose="020B0604020202020204" pitchFamily="34" charset="0"/>
              <a:buChar char="•"/>
            </a:pPr>
            <a:r>
              <a:rPr lang="en-NZ" sz="1600" dirty="0">
                <a:solidFill>
                  <a:srgbClr val="576C97"/>
                </a:solidFill>
              </a:rPr>
              <a:t>ORBIT</a:t>
            </a:r>
          </a:p>
          <a:p>
            <a:pPr marL="285750" indent="-285750">
              <a:buFont typeface="Arial" panose="020B0604020202020204" pitchFamily="34" charset="0"/>
              <a:buChar char="•"/>
            </a:pPr>
            <a:r>
              <a:rPr lang="en-NZ" sz="1600" dirty="0" err="1">
                <a:solidFill>
                  <a:srgbClr val="576C97"/>
                </a:solidFill>
              </a:rPr>
              <a:t>OSTQoL</a:t>
            </a:r>
            <a:endParaRPr lang="en-NZ" sz="1600" dirty="0">
              <a:solidFill>
                <a:srgbClr val="576C97"/>
              </a:solidFill>
            </a:endParaRPr>
          </a:p>
          <a:p>
            <a:pPr marL="285750" indent="-285750">
              <a:buFont typeface="Arial" panose="020B0604020202020204" pitchFamily="34" charset="0"/>
              <a:buChar char="•"/>
            </a:pPr>
            <a:r>
              <a:rPr lang="en-NZ" sz="1600" dirty="0">
                <a:solidFill>
                  <a:srgbClr val="576C97"/>
                </a:solidFill>
              </a:rPr>
              <a:t>PGI-I</a:t>
            </a:r>
          </a:p>
          <a:p>
            <a:pPr marL="285750" indent="-285750">
              <a:buFont typeface="Arial" panose="020B0604020202020204" pitchFamily="34" charset="0"/>
              <a:buChar char="•"/>
            </a:pPr>
            <a:r>
              <a:rPr lang="en-NZ" sz="1600" dirty="0">
                <a:solidFill>
                  <a:srgbClr val="576C97"/>
                </a:solidFill>
              </a:rPr>
              <a:t>PS-VAS</a:t>
            </a:r>
          </a:p>
          <a:p>
            <a:pPr marL="285750" indent="-285750">
              <a:buFont typeface="Arial" panose="020B0604020202020204" pitchFamily="34" charset="0"/>
              <a:buChar char="•"/>
            </a:pPr>
            <a:r>
              <a:rPr lang="en-NZ" sz="1600" dirty="0">
                <a:solidFill>
                  <a:srgbClr val="576C97"/>
                </a:solidFill>
              </a:rPr>
              <a:t>SURE</a:t>
            </a:r>
          </a:p>
          <a:p>
            <a:pPr marL="285750" indent="-285750">
              <a:buFont typeface="Arial" panose="020B0604020202020204" pitchFamily="34" charset="0"/>
              <a:buChar char="•"/>
            </a:pPr>
            <a:r>
              <a:rPr lang="en-NZ" sz="1600" dirty="0">
                <a:solidFill>
                  <a:srgbClr val="576C97"/>
                </a:solidFill>
              </a:rPr>
              <a:t>SF-36</a:t>
            </a:r>
          </a:p>
          <a:p>
            <a:pPr marL="285750" indent="-285750">
              <a:buFont typeface="Arial" panose="020B0604020202020204" pitchFamily="34" charset="0"/>
              <a:buChar char="•"/>
            </a:pPr>
            <a:r>
              <a:rPr lang="en-NZ" sz="1600" dirty="0">
                <a:solidFill>
                  <a:srgbClr val="576C97"/>
                </a:solidFill>
              </a:rPr>
              <a:t>TBQ</a:t>
            </a:r>
          </a:p>
        </p:txBody>
      </p:sp>
      <p:sp>
        <p:nvSpPr>
          <p:cNvPr id="3" name="TextBox 2">
            <a:extLst>
              <a:ext uri="{FF2B5EF4-FFF2-40B4-BE49-F238E27FC236}">
                <a16:creationId xmlns:a16="http://schemas.microsoft.com/office/drawing/2014/main" id="{2794F8A0-E113-45F6-8D03-D1726CFEEA4F}"/>
              </a:ext>
            </a:extLst>
          </p:cNvPr>
          <p:cNvSpPr txBox="1"/>
          <p:nvPr/>
        </p:nvSpPr>
        <p:spPr>
          <a:xfrm rot="16200000" flipH="1">
            <a:off x="-157240" y="4869646"/>
            <a:ext cx="1116135" cy="307777"/>
          </a:xfrm>
          <a:prstGeom prst="rect">
            <a:avLst/>
          </a:prstGeom>
          <a:noFill/>
        </p:spPr>
        <p:txBody>
          <a:bodyPr wrap="square" rtlCol="0">
            <a:spAutoFit/>
          </a:bodyPr>
          <a:lstStyle/>
          <a:p>
            <a:r>
              <a:rPr lang="en-GB" sz="1400" b="1" dirty="0">
                <a:solidFill>
                  <a:srgbClr val="576C97"/>
                </a:solidFill>
              </a:rPr>
              <a:t>Mean score</a:t>
            </a:r>
          </a:p>
        </p:txBody>
      </p:sp>
      <p:cxnSp>
        <p:nvCxnSpPr>
          <p:cNvPr id="45" name="Straight Connector 44">
            <a:extLst>
              <a:ext uri="{FF2B5EF4-FFF2-40B4-BE49-F238E27FC236}">
                <a16:creationId xmlns:a16="http://schemas.microsoft.com/office/drawing/2014/main" id="{D7922A64-2C63-44BB-838A-2B017720161E}"/>
              </a:ext>
            </a:extLst>
          </p:cNvPr>
          <p:cNvCxnSpPr>
            <a:cxnSpLocks/>
          </p:cNvCxnSpPr>
          <p:nvPr/>
        </p:nvCxnSpPr>
        <p:spPr>
          <a:xfrm flipV="1">
            <a:off x="8446071" y="2570678"/>
            <a:ext cx="21745" cy="3695288"/>
          </a:xfrm>
          <a:prstGeom prst="line">
            <a:avLst/>
          </a:prstGeom>
          <a:ln w="31750" cap="rnd">
            <a:solidFill>
              <a:srgbClr val="576C97">
                <a:alpha val="30000"/>
              </a:srgbClr>
            </a:solidFill>
            <a:prstDash val="sysDot"/>
            <a:round/>
          </a:ln>
        </p:spPr>
        <p:style>
          <a:lnRef idx="1">
            <a:schemeClr val="accent1"/>
          </a:lnRef>
          <a:fillRef idx="0">
            <a:schemeClr val="accent1"/>
          </a:fillRef>
          <a:effectRef idx="0">
            <a:schemeClr val="accent1"/>
          </a:effectRef>
          <a:fontRef idx="minor">
            <a:schemeClr val="tx1"/>
          </a:fontRef>
        </p:style>
      </p:cxnSp>
      <p:pic>
        <p:nvPicPr>
          <p:cNvPr id="46" name="Graphic 45" descr="Needle with solid fill">
            <a:extLst>
              <a:ext uri="{FF2B5EF4-FFF2-40B4-BE49-F238E27FC236}">
                <a16:creationId xmlns:a16="http://schemas.microsoft.com/office/drawing/2014/main" id="{CE3DC03D-B200-42CD-B613-88ACDF93F02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887049" y="2658731"/>
            <a:ext cx="996960" cy="996960"/>
          </a:xfrm>
          <a:prstGeom prst="rect">
            <a:avLst/>
          </a:prstGeom>
        </p:spPr>
      </p:pic>
      <p:pic>
        <p:nvPicPr>
          <p:cNvPr id="11" name="Picture 10" descr="Icon&#10;&#10;Description automatically generated">
            <a:extLst>
              <a:ext uri="{FF2B5EF4-FFF2-40B4-BE49-F238E27FC236}">
                <a16:creationId xmlns:a16="http://schemas.microsoft.com/office/drawing/2014/main" id="{18716B37-8BF6-4CAA-AF07-6D35E6977768}"/>
              </a:ext>
            </a:extLst>
          </p:cNvPr>
          <p:cNvPicPr>
            <a:picLocks noChangeAspect="1"/>
          </p:cNvPicPr>
          <p:nvPr/>
        </p:nvPicPr>
        <p:blipFill rotWithShape="1">
          <a:blip r:embed="rId12">
            <a:extLst>
              <a:ext uri="{28A0092B-C50C-407E-A947-70E740481C1C}">
                <a14:useLocalDpi xmlns:a14="http://schemas.microsoft.com/office/drawing/2010/main" val="0"/>
              </a:ext>
            </a:extLst>
          </a:blip>
          <a:srcRect l="26210" t="18370" r="26030" b="18001"/>
          <a:stretch/>
        </p:blipFill>
        <p:spPr>
          <a:xfrm>
            <a:off x="7099489" y="2631903"/>
            <a:ext cx="622239" cy="828981"/>
          </a:xfrm>
          <a:prstGeom prst="rect">
            <a:avLst/>
          </a:prstGeom>
        </p:spPr>
      </p:pic>
    </p:spTree>
    <p:extLst>
      <p:ext uri="{BB962C8B-B14F-4D97-AF65-F5344CB8AC3E}">
        <p14:creationId xmlns:p14="http://schemas.microsoft.com/office/powerpoint/2010/main" val="2902302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04F7D2-115F-4BE0-B7E7-09C0B2FD33F2}"/>
              </a:ext>
            </a:extLst>
          </p:cNvPr>
          <p:cNvSpPr>
            <a:spLocks noGrp="1"/>
          </p:cNvSpPr>
          <p:nvPr>
            <p:ph type="title"/>
          </p:nvPr>
        </p:nvSpPr>
        <p:spPr>
          <a:xfrm>
            <a:off x="89050" y="238335"/>
            <a:ext cx="10515600" cy="650874"/>
          </a:xfrm>
        </p:spPr>
        <p:txBody>
          <a:bodyPr>
            <a:normAutofit fontScale="90000"/>
          </a:bodyPr>
          <a:lstStyle/>
          <a:p>
            <a:br>
              <a:rPr lang="en-GB" sz="1800" b="0" i="0" u="none" strike="noStrike" baseline="0" dirty="0">
                <a:solidFill>
                  <a:srgbClr val="000000"/>
                </a:solidFill>
                <a:latin typeface="Univers" panose="020B0503020202020204" pitchFamily="34" charset="0"/>
              </a:rPr>
            </a:br>
            <a:r>
              <a:rPr lang="en-GB" sz="1800" b="1" dirty="0">
                <a:solidFill>
                  <a:srgbClr val="782168"/>
                </a:solidFill>
                <a:latin typeface="Univers" panose="020B0503020202020204" pitchFamily="34" charset="0"/>
              </a:rPr>
              <a:t>Prescribing Information for </a:t>
            </a:r>
            <a:r>
              <a:rPr lang="en-GB" sz="1800" b="1" dirty="0" err="1">
                <a:solidFill>
                  <a:srgbClr val="782168"/>
                </a:solidFill>
                <a:latin typeface="Univers" panose="020B0503020202020204" pitchFamily="34" charset="0"/>
              </a:rPr>
              <a:t>Buvidal</a:t>
            </a:r>
            <a:r>
              <a:rPr lang="en-GB" sz="1800" b="1" dirty="0">
                <a:solidFill>
                  <a:srgbClr val="782168"/>
                </a:solidFill>
                <a:latin typeface="Univers" panose="020B0503020202020204" pitchFamily="34" charset="0"/>
              </a:rPr>
              <a:t> (buprenorphine prolonged-release solution for injection)  </a:t>
            </a:r>
            <a:br>
              <a:rPr lang="en-GB" sz="1800" b="0" i="0" u="none" strike="noStrike" baseline="0" dirty="0">
                <a:latin typeface="Univers" panose="020B0503020202020204" pitchFamily="34" charset="0"/>
              </a:rPr>
            </a:br>
            <a:r>
              <a:rPr lang="en-GB" sz="1800" b="0" i="0" u="none" strike="noStrike" baseline="0" dirty="0">
                <a:solidFill>
                  <a:schemeClr val="tx1"/>
                </a:solidFill>
                <a:latin typeface="Univers" panose="020B0503020202020204" pitchFamily="34" charset="0"/>
              </a:rPr>
              <a:t>Please refer to the Summary of Product Characteristics (SmPC) before prescribing</a:t>
            </a:r>
            <a:endParaRPr lang="en-GB" dirty="0">
              <a:solidFill>
                <a:schemeClr val="tx1"/>
              </a:solidFill>
              <a:latin typeface="Univers" panose="020B0503020202020204" pitchFamily="34" charset="0"/>
            </a:endParaRPr>
          </a:p>
        </p:txBody>
      </p:sp>
      <p:sp>
        <p:nvSpPr>
          <p:cNvPr id="10" name="TextBox 9">
            <a:extLst>
              <a:ext uri="{FF2B5EF4-FFF2-40B4-BE49-F238E27FC236}">
                <a16:creationId xmlns:a16="http://schemas.microsoft.com/office/drawing/2014/main" id="{B8CC5283-4CAC-46F6-B3B1-AD8E35623126}"/>
              </a:ext>
            </a:extLst>
          </p:cNvPr>
          <p:cNvSpPr txBox="1"/>
          <p:nvPr/>
        </p:nvSpPr>
        <p:spPr>
          <a:xfrm>
            <a:off x="89049" y="1015593"/>
            <a:ext cx="4054325" cy="5801588"/>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Active ingredient: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Prolonged-release solution for injection in pre-filled syringes. Weekly injection (8 mg, 16 mg, 24 mg, 32 mg) or monthly injection (64 mg, 96 mg, 128 mg, 160 mg).</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Indication: </a:t>
            </a:r>
            <a:r>
              <a:rPr lang="en-GB" sz="900" dirty="0">
                <a:effectLst/>
                <a:latin typeface="Calibri" panose="020F0502020204030204" pitchFamily="34" charset="0"/>
                <a:ea typeface="Calibri" panose="020F0502020204030204" pitchFamily="34" charset="0"/>
                <a:cs typeface="Times New Roman" panose="02020603050405020304" pitchFamily="18" charset="0"/>
              </a:rPr>
              <a:t>Treatment of opioid dependence within a framework of medical, social and psychological treatment. Treatment is intended for use in adults and adolescents aged 16 years or over.</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Dosage: </a:t>
            </a:r>
            <a:r>
              <a:rPr lang="en-GB" sz="900" dirty="0">
                <a:effectLst/>
                <a:latin typeface="Calibri" panose="020F0502020204030204" pitchFamily="34" charset="0"/>
                <a:ea typeface="Calibri" panose="020F0502020204030204" pitchFamily="34" charset="0"/>
                <a:cs typeface="Times New Roman" panose="02020603050405020304" pitchFamily="18" charset="0"/>
              </a:rPr>
              <a:t>To avoid precipitated withdrawal, initiate when objective and clear signs of mild to moderate withdrawal are evident, considering the duration of action of the opioid, time since last dose and degree of opioid dependence. Do not start until ≥6 hours after last heroin or short-acting opioid. Reduce methadone to ≤30 mg/day and start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≥24 hours after the last methadone dose.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may trigger withdrawal symptoms in methadone-dependent patients.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Initiation in patients not already receiving buprenorphine:</a:t>
            </a:r>
            <a:r>
              <a:rPr lang="en-GB" sz="900" dirty="0">
                <a:effectLst/>
                <a:latin typeface="Calibri" panose="020F0502020204030204" pitchFamily="34" charset="0"/>
                <a:ea typeface="Calibri" panose="020F0502020204030204" pitchFamily="34" charset="0"/>
                <a:cs typeface="Times New Roman" panose="02020603050405020304" pitchFamily="18" charset="0"/>
              </a:rPr>
              <a:t> Patients not previously exposed to buprenorphine, administer 4 mg sublingual buprenorphine and observe for an hour to confirm tolerability. Recommended starting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is 16 mg, with one or two additional 8 mg doses at least 1 day apart (target dose of 24 mg or 32 mg during the first week). The dose for the second week is the total dose administered during the first week. May transfer to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 after four weeks and once stabilised.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Switching from sublingual buprenorphine</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Switch directly to weekly or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starting on the day after the last sublingual buprenorphine dose. See SmPC for dose recommendations.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Maintenance:</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Weekly or monthly as needed. One supplemental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8 mg dose may be administered between regular weekly or monthly doses (except 160mg). The maximum dose is 32 mg weekly, with an additional 8 mg dose, or 160mg monthly. </a:t>
            </a:r>
            <a:r>
              <a:rPr lang="en-GB" sz="900" i="1" dirty="0">
                <a:effectLst/>
                <a:latin typeface="Calibri" panose="020F0502020204030204" pitchFamily="34" charset="0"/>
                <a:ea typeface="Calibri" panose="020F0502020204030204" pitchFamily="34" charset="0"/>
                <a:cs typeface="Times New Roman" panose="02020603050405020304" pitchFamily="18" charset="0"/>
              </a:rPr>
              <a:t>W</a:t>
            </a:r>
            <a:r>
              <a:rPr lang="en-GB" sz="900" dirty="0">
                <a:effectLst/>
                <a:latin typeface="Calibri" panose="020F0502020204030204" pitchFamily="34" charset="0"/>
                <a:ea typeface="Calibri" panose="020F0502020204030204" pitchFamily="34" charset="0"/>
                <a:cs typeface="Times New Roman" panose="02020603050405020304" pitchFamily="18" charset="0"/>
              </a:rPr>
              <a:t>eekly doses may be administered up to 2 days before or after the weekly time point, and monthly doses may be administered up to 1 week before or after the monthly time point. If a dose is missed, administer the next dose as soon as practical.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Termination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Consider prolonged-release characteristics and any withdrawal symptoms. If switching to sublingual buprenorphine, do so one week after the last weekly dose or one month after the last monthly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Elderly:</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No dosing recommendations over 65 years. Consider renal and hepatic function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Administration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Administration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is restricted to healthcare professionals only. For subcutaneous administration only. Inject slowly and completely into sufficient subcutaneous tissue of the buttock, thigh, abdomen, or upper arm area. Do not re-inject the same injection site for at least 8 weeks (each area can have multiple injection sites).</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Contraindications: </a:t>
            </a:r>
            <a:r>
              <a:rPr lang="en-GB" sz="900" dirty="0">
                <a:effectLst/>
                <a:latin typeface="Calibri" panose="020F0502020204030204" pitchFamily="34" charset="0"/>
                <a:ea typeface="Calibri" panose="020F0502020204030204" pitchFamily="34" charset="0"/>
                <a:cs typeface="Times New Roman" panose="02020603050405020304" pitchFamily="18" charset="0"/>
              </a:rPr>
              <a:t>Hypersensitivity to buprenorphine or excipients. Severe respiratory insufficiency. Severe hepatic impairment. Acute alcoholism or </a:t>
            </a:r>
            <a:r>
              <a:rPr lang="en-GB" sz="900" i="1" dirty="0">
                <a:effectLst/>
                <a:latin typeface="Calibri" panose="020F0502020204030204" pitchFamily="34" charset="0"/>
                <a:ea typeface="Calibri" panose="020F0502020204030204" pitchFamily="34" charset="0"/>
                <a:cs typeface="Times New Roman" panose="02020603050405020304" pitchFamily="18" charset="0"/>
              </a:rPr>
              <a:t>delirium tremens.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D34BE7F-650E-4D16-9FFF-926CEDB47D21}"/>
              </a:ext>
            </a:extLst>
          </p:cNvPr>
          <p:cNvSpPr/>
          <p:nvPr/>
        </p:nvSpPr>
        <p:spPr>
          <a:xfrm>
            <a:off x="8177349" y="5249432"/>
            <a:ext cx="3810821" cy="984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phik regular"/>
              <a:ea typeface="+mn-ea"/>
              <a:cs typeface="+mn-cs"/>
            </a:endParaRPr>
          </a:p>
        </p:txBody>
      </p:sp>
      <p:sp>
        <p:nvSpPr>
          <p:cNvPr id="5" name="TextBox 4">
            <a:extLst>
              <a:ext uri="{FF2B5EF4-FFF2-40B4-BE49-F238E27FC236}">
                <a16:creationId xmlns:a16="http://schemas.microsoft.com/office/drawing/2014/main" id="{3C10D362-E96C-C3FE-34EA-4F7D1F9EA478}"/>
              </a:ext>
            </a:extLst>
          </p:cNvPr>
          <p:cNvSpPr txBox="1"/>
          <p:nvPr/>
        </p:nvSpPr>
        <p:spPr>
          <a:xfrm>
            <a:off x="8184711" y="5265172"/>
            <a:ext cx="3800284" cy="974882"/>
          </a:xfrm>
          <a:prstGeom prst="rect">
            <a:avLst/>
          </a:prstGeom>
          <a:noFill/>
        </p:spPr>
        <p:txBody>
          <a:bodyPr wrap="square">
            <a:spAutoFit/>
          </a:bodyPr>
          <a:lstStyle/>
          <a:p>
            <a:pPr algn="ctr">
              <a:lnSpc>
                <a:spcPct val="107000"/>
              </a:lnSpc>
              <a:spcAft>
                <a:spcPts val="800"/>
              </a:spcAft>
            </a:pPr>
            <a:r>
              <a:rPr lang="en-GB" sz="900" b="1" dirty="0">
                <a:effectLst/>
                <a:latin typeface="Calibri" panose="020F0502020204030204" pitchFamily="34" charset="0"/>
                <a:ea typeface="Calibri" panose="020F0502020204030204" pitchFamily="34" charset="0"/>
                <a:cs typeface="Calibri" panose="020F0502020204030204" pitchFamily="34" charset="0"/>
              </a:rPr>
              <a:t>Adverse events should be reported. Reporting forms and information can be found at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2"/>
              </a:rPr>
              <a:t>www.mhra.gov.uk/yellowcard</a:t>
            </a:r>
            <a:r>
              <a:rPr lang="en-GB" sz="900" b="1" dirty="0">
                <a:solidFill>
                  <a:srgbClr val="0000FF"/>
                </a:solidFill>
                <a:effectLst/>
                <a:latin typeface="Calibri" panose="020F0502020204030204" pitchFamily="34" charset="0"/>
                <a:ea typeface="SimSun" panose="02010600030101010101" pitchFamily="2" charset="-122"/>
                <a:cs typeface="Calibri" panose="020F0502020204030204" pitchFamily="34" charset="0"/>
              </a:rPr>
              <a:t> </a:t>
            </a:r>
            <a:r>
              <a:rPr lang="en-GB" sz="900" b="1" dirty="0">
                <a:effectLst/>
                <a:latin typeface="Calibri" panose="020F0502020204030204" pitchFamily="34" charset="0"/>
                <a:ea typeface="SimSun" panose="02010600030101010101" pitchFamily="2" charset="-122"/>
                <a:cs typeface="Calibri" panose="020F0502020204030204" pitchFamily="34" charset="0"/>
              </a:rPr>
              <a:t>(</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or search for MHRA Yellow Card in the Google Play or Apple App Store) for the UK and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3"/>
              </a:rPr>
              <a:t>http://www.hpra.ie/homepage/about-us/report-an-issue</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for Ireland</a:t>
            </a:r>
            <a:r>
              <a:rPr lang="en-GB" sz="900" b="1" dirty="0">
                <a:effectLst/>
                <a:latin typeface="Calibri" panose="020F0502020204030204" pitchFamily="34" charset="0"/>
                <a:ea typeface="Calibri" panose="020F0502020204030204" pitchFamily="34" charset="0"/>
                <a:cs typeface="Calibri" panose="020F0502020204030204" pitchFamily="34" charset="0"/>
              </a:rPr>
              <a:t>. Adverse events should also be reported to Camurus AB via email: </a:t>
            </a:r>
            <a:r>
              <a:rPr lang="en-GB" sz="9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safety@camurus.com</a:t>
            </a:r>
            <a:r>
              <a:rPr lang="en-GB" sz="900" b="1"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black and purple text with white text&#10;&#10;Description automatically generated">
            <a:extLst>
              <a:ext uri="{FF2B5EF4-FFF2-40B4-BE49-F238E27FC236}">
                <a16:creationId xmlns:a16="http://schemas.microsoft.com/office/drawing/2014/main" id="{6B7ED424-F65A-4142-429A-C9BF85402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4569" y="19553"/>
            <a:ext cx="1622788" cy="1053190"/>
          </a:xfrm>
          <a:prstGeom prst="rect">
            <a:avLst/>
          </a:prstGeom>
        </p:spPr>
      </p:pic>
      <p:sp>
        <p:nvSpPr>
          <p:cNvPr id="2" name="TextBox 1">
            <a:extLst>
              <a:ext uri="{FF2B5EF4-FFF2-40B4-BE49-F238E27FC236}">
                <a16:creationId xmlns:a16="http://schemas.microsoft.com/office/drawing/2014/main" id="{74E8FFED-BA28-3778-8340-7F7EE1A98505}"/>
              </a:ext>
            </a:extLst>
          </p:cNvPr>
          <p:cNvSpPr txBox="1"/>
          <p:nvPr/>
        </p:nvSpPr>
        <p:spPr>
          <a:xfrm>
            <a:off x="4080811" y="1015593"/>
            <a:ext cx="4054325" cy="5216813"/>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Special warnings and precautions for use: </a:t>
            </a:r>
            <a:r>
              <a:rPr lang="en-GB" sz="900" dirty="0">
                <a:effectLst/>
                <a:latin typeface="Calibri" panose="020F0502020204030204" pitchFamily="34" charset="0"/>
                <a:ea typeface="Calibri" panose="020F0502020204030204" pitchFamily="34" charset="0"/>
                <a:cs typeface="Times New Roman" panose="02020603050405020304" pitchFamily="18" charset="0"/>
              </a:rPr>
              <a:t>Must not be administered intravenously, intramuscularly or intradermally. Monitor for any attempts to remove the depot. Some precautions associated with buprenorphine class.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Prolonged-release properties</a:t>
            </a:r>
            <a:r>
              <a:rPr lang="en-GB" sz="900" dirty="0">
                <a:effectLst/>
                <a:latin typeface="Calibri" panose="020F0502020204030204" pitchFamily="34" charset="0"/>
                <a:ea typeface="Calibri" panose="020F0502020204030204" pitchFamily="34" charset="0"/>
                <a:cs typeface="Times New Roman" panose="02020603050405020304" pitchFamily="18" charset="0"/>
              </a:rPr>
              <a:t> of the product should be considered during treatment. Patients with concomitant medicines and/or co-morbidities should be monitored for signs and symptoms of toxicity, overdose or withdrawal.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Respiratory depression:</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Deaths reported with buprenorphine. </a:t>
            </a:r>
            <a:r>
              <a:rPr lang="en-GB" sz="900" dirty="0">
                <a:effectLst/>
                <a:latin typeface="Calibri" panose="020F0502020204030204" pitchFamily="34" charset="0"/>
                <a:ea typeface="Calibri" panose="020F0502020204030204" pitchFamily="34" charset="0"/>
                <a:cs typeface="Times New Roman" panose="02020603050405020304" pitchFamily="18" charset="0"/>
              </a:rPr>
              <a:t>Care in respiratory insufficiency.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CNS depression: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may cause drowsiness.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Dependence: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Chronic administration of buprenorphine can produce opioid dependence.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Serotonin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Concomitant serotonergic agents (e.g. monoamine oxidase inhibitors, selective serotonin re-uptake inhibitors, serotonin and noradrenaline re-uptake inhibitors or tricyclic antidepressants) may result in serotonin syndrome, a potentially life-threatening condition - if clinically warranted, observe carefully, particularly during initiation and dose increases and consider reducing or discontinuing therapy if serotonin syndrome is suspected.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Hepatitis, hepatic events and hepatic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Recording of baseline liver function tests and viral hepatitis status recommended. Hepatic injury reported with buprenorphine. Caution with buprenorphine in moderate hepatic impairment – monitor for signs and symptoms of opioid withdrawal, toxicity and overdose. Monitor hepatic function regularly.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Drug withdrawal syndrome (GB):</a:t>
            </a:r>
            <a:r>
              <a:rPr lang="en-GB" sz="900" dirty="0">
                <a:effectLst/>
                <a:latin typeface="Calibri" panose="020F0502020204030204" pitchFamily="34" charset="0"/>
                <a:ea typeface="Calibri" panose="020F0502020204030204" pitchFamily="34" charset="0"/>
                <a:cs typeface="Times New Roman" panose="02020603050405020304" pitchFamily="18" charset="0"/>
              </a:rPr>
              <a:t> Before starting any opioids, discuss withdrawal strategy with the patient. Dose tapering over weeks or months may be required. Risk of neonatal withdrawal syndrome following use in pregnancy.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Precipitation of opioid withdrawal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Buprenorphine products have precipitated withdrawal symptoms in opioid-dependent patients when administered before the agonist effects from recent opioid use or misuse have subsided.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Renal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in severe renal impairment.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QT-prolongation: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with other medicines that prolong the QT interval and in patients with a history of long QT syndrome or other risk factors for QT prolongation.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Acute pain management: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A combination of opioids with high mu-opioid receptor affinity, non-opioid analgesics and regional anaesthesia might be necessary. Monitor and titrate, considering potential risk of overdose and/or death.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Sleep-related breathing disorders:</a:t>
            </a:r>
            <a:r>
              <a:rPr lang="en-GB" sz="900" dirty="0">
                <a:effectLst/>
                <a:latin typeface="Calibri" panose="020F0502020204030204" pitchFamily="34" charset="0"/>
                <a:ea typeface="Calibri" panose="020F0502020204030204" pitchFamily="34" charset="0"/>
                <a:cs typeface="Times New Roman" panose="02020603050405020304" pitchFamily="18" charset="0"/>
              </a:rPr>
              <a:t> Opioids can cause sleep-related breathing disorders.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Opioid class 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Interactions</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See SmPC for buprenorphine interactions.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Pregnancy and lactation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Caution –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Driving and operating machines:</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Minor to moderate influence, including drowsiness, dizziness or impaired thinking – likely to be pronounced by alcohol or CNS depressants. See SmPC for details of what individual patients should be told by the prescriber.</a:t>
            </a:r>
          </a:p>
        </p:txBody>
      </p:sp>
      <p:sp>
        <p:nvSpPr>
          <p:cNvPr id="7" name="TextBox 6">
            <a:extLst>
              <a:ext uri="{FF2B5EF4-FFF2-40B4-BE49-F238E27FC236}">
                <a16:creationId xmlns:a16="http://schemas.microsoft.com/office/drawing/2014/main" id="{8E672155-4521-9306-17D0-07CAC1374445}"/>
              </a:ext>
            </a:extLst>
          </p:cNvPr>
          <p:cNvSpPr txBox="1"/>
          <p:nvPr/>
        </p:nvSpPr>
        <p:spPr>
          <a:xfrm>
            <a:off x="8072573" y="1015593"/>
            <a:ext cx="4054325" cy="4062651"/>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Undesirable effects: </a:t>
            </a:r>
            <a:r>
              <a:rPr lang="en-GB" sz="900" i="1" u="sng" dirty="0">
                <a:effectLst/>
                <a:latin typeface="Calibri" panose="020F0502020204030204" pitchFamily="34" charset="0"/>
                <a:ea typeface="Calibri" panose="020F0502020204030204" pitchFamily="34" charset="0"/>
                <a:cs typeface="Calibri" panose="020F0502020204030204" pitchFamily="34" charset="0"/>
              </a:rPr>
              <a:t>Very common:</a:t>
            </a:r>
            <a:r>
              <a:rPr lang="en-GB" sz="900" dirty="0">
                <a:effectLst/>
                <a:latin typeface="Calibri" panose="020F0502020204030204" pitchFamily="34" charset="0"/>
                <a:ea typeface="Calibri" panose="020F0502020204030204" pitchFamily="34" charset="0"/>
                <a:cs typeface="Calibri" panose="020F0502020204030204" pitchFamily="34" charset="0"/>
              </a:rPr>
              <a:t> insomnia, headache, nausea, hyperhidrosis, drug withdrawal syndrome, pain. </a:t>
            </a:r>
            <a:r>
              <a:rPr lang="en-GB" sz="900" i="1" u="sng" dirty="0">
                <a:effectLst/>
                <a:latin typeface="Calibri" panose="020F0502020204030204" pitchFamily="34" charset="0"/>
                <a:ea typeface="Calibri" panose="020F0502020204030204" pitchFamily="34" charset="0"/>
                <a:cs typeface="Calibri" panose="020F0502020204030204" pitchFamily="34" charset="0"/>
              </a:rPr>
              <a:t>Common:</a:t>
            </a:r>
            <a:r>
              <a:rPr lang="en-GB" sz="900" i="1" dirty="0">
                <a:effectLst/>
                <a:latin typeface="Calibri" panose="020F0502020204030204" pitchFamily="34" charset="0"/>
                <a:ea typeface="Calibri" panose="020F0502020204030204" pitchFamily="34" charset="0"/>
                <a:cs typeface="Calibri" panose="020F0502020204030204" pitchFamily="34" charset="0"/>
              </a:rPr>
              <a:t> </a:t>
            </a:r>
            <a:r>
              <a:rPr lang="en-GB" sz="900" dirty="0">
                <a:effectLst/>
                <a:latin typeface="Calibri" panose="020F0502020204030204" pitchFamily="34" charset="0"/>
                <a:ea typeface="Calibri" panose="020F0502020204030204" pitchFamily="34" charset="0"/>
                <a:cs typeface="Calibri" panose="020F0502020204030204" pitchFamily="34" charset="0"/>
              </a:rPr>
              <a:t>infection, influenza, pharyngitis, rhinitis, lymphadenopathy, hypersensitivity, decreased appetite, anxiety, agitation, depression, hostility, nervousness, abnormal thinking, paranoia, medical dependence, somnolence, dizziness, migraine, paraesthesia, syncope, tremor, hypertonia, speech disorders, lacrimal disorder, mydriasis, miosis, palpitations, vasodilation, hypotension, cough, dyspnoea, yawning, asthma, bronchitis, constipation, vomiting, abdominal pain, flatulence, dyspepsia, dry mouth, diarrhoea, gastrointestinal disorder, rash, pruritus, urticaria, arthralgia, back pain, myalgia, muscle spasms, neck pain, bone pain, dysmenorrhea, injection site reactions (pain, pruritus, erythema, swelling, reaction, induration, mass), peripheral oedema, asthenia, malaise, pyrexia, chills, neonatal withdrawal syndrome, chest pain, abnormal liver function tests. </a:t>
            </a:r>
            <a:r>
              <a:rPr lang="en-GB" sz="900" i="1" u="sng" dirty="0">
                <a:effectLst/>
                <a:latin typeface="Calibri" panose="020F0502020204030204" pitchFamily="34" charset="0"/>
                <a:ea typeface="Calibri" panose="020F0502020204030204" pitchFamily="34" charset="0"/>
                <a:cs typeface="Calibri" panose="020F0502020204030204" pitchFamily="34" charset="0"/>
              </a:rPr>
              <a:t>Other:</a:t>
            </a:r>
            <a:r>
              <a:rPr lang="en-GB" sz="900" dirty="0">
                <a:effectLst/>
                <a:latin typeface="Calibri" panose="020F0502020204030204" pitchFamily="34" charset="0"/>
                <a:ea typeface="Calibri" panose="020F0502020204030204" pitchFamily="34" charset="0"/>
                <a:cs typeface="Calibri" panose="020F0502020204030204" pitchFamily="34" charset="0"/>
              </a:rPr>
              <a:t> urinary retention, injection site reactions (abscess, ulceration and necrosis). See SmPC for further details.</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Overdose: </a:t>
            </a:r>
            <a:r>
              <a:rPr lang="en-GB" sz="900" dirty="0">
                <a:effectLst/>
                <a:latin typeface="Calibri" panose="020F0502020204030204" pitchFamily="34" charset="0"/>
                <a:ea typeface="Calibri" panose="020F0502020204030204" pitchFamily="34" charset="0"/>
                <a:cs typeface="Calibri" panose="020F0502020204030204" pitchFamily="34" charset="0"/>
              </a:rPr>
              <a:t>Apply general supportive measures, closely monitoring and treating respiratory and cardiac status. Consider long duration of action of buprenorphine and prolonged release from the depot.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Package quantities and UK net price: </a:t>
            </a:r>
            <a:r>
              <a:rPr lang="en-GB" sz="900" dirty="0">
                <a:effectLst/>
                <a:latin typeface="Calibri" panose="020F0502020204030204" pitchFamily="34" charset="0"/>
                <a:ea typeface="Calibri" panose="020F0502020204030204" pitchFamily="34" charset="0"/>
                <a:cs typeface="Calibri" panose="020F0502020204030204" pitchFamily="34" charset="0"/>
              </a:rPr>
              <a:t>1 pre-filled syringe per pack. Weekly injection (8 mg (0.16 ml), 16 mg (0.32 ml), 24 mg (0.48 ml), 32 mg (0.64 ml)): £55.93. Monthly injection (64 mg (0.18 ml), 96 mg (0.27 ml), 128 mg (0.36 ml), 160 mg (0.45 ml)): £239.70.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numbers: </a:t>
            </a:r>
            <a:r>
              <a:rPr lang="en-GB" sz="900" i="1" dirty="0">
                <a:effectLst/>
                <a:latin typeface="Calibri" panose="020F0502020204030204" pitchFamily="34" charset="0"/>
                <a:ea typeface="Calibri" panose="020F0502020204030204" pitchFamily="34" charset="0"/>
                <a:cs typeface="Calibri" panose="020F0502020204030204" pitchFamily="34" charset="0"/>
              </a:rPr>
              <a:t>GB:</a:t>
            </a:r>
            <a:r>
              <a:rPr lang="en-GB" sz="900" dirty="0">
                <a:effectLst/>
                <a:latin typeface="Calibri" panose="020F0502020204030204" pitchFamily="34" charset="0"/>
                <a:ea typeface="Calibri" panose="020F0502020204030204" pitchFamily="34" charset="0"/>
                <a:cs typeface="Calibri" panose="020F0502020204030204" pitchFamily="34" charset="0"/>
              </a:rPr>
              <a:t> PLGB 42800/0001, PLGB 42800/0003-9. </a:t>
            </a:r>
            <a:r>
              <a:rPr lang="en-GB" sz="900" b="1" dirty="0">
                <a:effectLst/>
                <a:latin typeface="Calibri" panose="020F0502020204030204" pitchFamily="34" charset="0"/>
                <a:ea typeface="Calibri" panose="020F0502020204030204" pitchFamily="34" charset="0"/>
                <a:cs typeface="Calibri" panose="020F0502020204030204" pitchFamily="34" charset="0"/>
              </a:rPr>
              <a:t>ROI and NI: </a:t>
            </a:r>
            <a:r>
              <a:rPr lang="en-GB" sz="900" dirty="0">
                <a:effectLst/>
                <a:latin typeface="Calibri" panose="020F0502020204030204" pitchFamily="34" charset="0"/>
                <a:ea typeface="Calibri" panose="020F0502020204030204" pitchFamily="34" charset="0"/>
                <a:cs typeface="Calibri" panose="020F0502020204030204" pitchFamily="34" charset="0"/>
              </a:rPr>
              <a:t>EU/1/18/1336/001-7, EU/1/18/1336/009.</a:t>
            </a:r>
            <a:r>
              <a:rPr lang="en-GB" sz="900" b="1" dirty="0">
                <a:effectLst/>
                <a:latin typeface="Calibri" panose="020F0502020204030204" pitchFamily="34" charset="0"/>
                <a:ea typeface="Calibri" panose="020F0502020204030204" pitchFamily="34" charset="0"/>
                <a:cs typeface="Calibri" panose="020F0502020204030204" pitchFamily="34" charset="0"/>
              </a:rPr>
              <a:t> Legal category: </a:t>
            </a:r>
            <a:r>
              <a:rPr lang="en-GB" sz="900" dirty="0">
                <a:effectLst/>
                <a:latin typeface="Calibri" panose="020F0502020204030204" pitchFamily="34" charset="0"/>
                <a:ea typeface="Calibri" panose="020F0502020204030204" pitchFamily="34" charset="0"/>
                <a:cs typeface="Calibri" panose="020F0502020204030204" pitchFamily="34" charset="0"/>
              </a:rPr>
              <a:t>POM.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holder: </a:t>
            </a:r>
            <a:r>
              <a:rPr lang="en-GB" sz="900" dirty="0">
                <a:effectLst/>
                <a:latin typeface="Calibri" panose="020F0502020204030204" pitchFamily="34" charset="0"/>
                <a:ea typeface="Calibri" panose="020F0502020204030204" pitchFamily="34" charset="0"/>
                <a:cs typeface="Calibri" panose="020F0502020204030204" pitchFamily="34" charset="0"/>
              </a:rPr>
              <a:t>Camurus AB, </a:t>
            </a:r>
            <a:r>
              <a:rPr lang="en-GB" sz="900" dirty="0" err="1">
                <a:effectLst/>
                <a:latin typeface="Calibri" panose="020F0502020204030204" pitchFamily="34" charset="0"/>
                <a:ea typeface="Calibri" panose="020F0502020204030204" pitchFamily="34" charset="0"/>
                <a:cs typeface="Calibri" panose="020F0502020204030204" pitchFamily="34" charset="0"/>
              </a:rPr>
              <a:t>Ideon</a:t>
            </a:r>
            <a:r>
              <a:rPr lang="en-GB" sz="900" dirty="0">
                <a:effectLst/>
                <a:latin typeface="Calibri" panose="020F0502020204030204" pitchFamily="34" charset="0"/>
                <a:ea typeface="Calibri" panose="020F0502020204030204" pitchFamily="34" charset="0"/>
                <a:cs typeface="Calibri" panose="020F0502020204030204" pitchFamily="34" charset="0"/>
              </a:rPr>
              <a:t> Science Park, SE-223 70 Lund, Sweden. Email: </a:t>
            </a:r>
            <a:r>
              <a:rPr lang="en-GB" sz="9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Camurus.uk@camurus.com</a:t>
            </a:r>
            <a:r>
              <a:rPr lang="en-GB" sz="900" dirty="0">
                <a:effectLst/>
                <a:latin typeface="Calibri" panose="020F0502020204030204" pitchFamily="34" charset="0"/>
                <a:ea typeface="Calibri" panose="020F0502020204030204" pitchFamily="34" charset="0"/>
                <a:cs typeface="Calibri" panose="020F0502020204030204" pitchFamily="34" charset="0"/>
              </a:rPr>
              <a:t> Additional information available on request.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Date of revision: </a:t>
            </a:r>
            <a:r>
              <a:rPr lang="en-GB" sz="900" dirty="0">
                <a:effectLst/>
                <a:latin typeface="Calibri" panose="020F0502020204030204" pitchFamily="34" charset="0"/>
                <a:ea typeface="Calibri" panose="020F0502020204030204" pitchFamily="34" charset="0"/>
                <a:cs typeface="Calibri" panose="020F0502020204030204" pitchFamily="34" charset="0"/>
              </a:rPr>
              <a:t>May 2024</a:t>
            </a:r>
            <a:r>
              <a:rPr lang="en-GB" sz="900" b="1" dirty="0">
                <a:effectLst/>
                <a:latin typeface="Calibri" panose="020F0502020204030204" pitchFamily="34" charset="0"/>
                <a:ea typeface="Calibri" panose="020F0502020204030204" pitchFamily="34" charset="0"/>
                <a:cs typeface="Calibri" panose="020F0502020204030204" pitchFamily="34" charset="0"/>
              </a:rPr>
              <a:t> </a:t>
            </a:r>
            <a:r>
              <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FPI-0008</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8A58B05-FFD8-2EAC-A966-0E3D162DA526}"/>
              </a:ext>
            </a:extLst>
          </p:cNvPr>
          <p:cNvSpPr txBox="1"/>
          <p:nvPr/>
        </p:nvSpPr>
        <p:spPr>
          <a:xfrm>
            <a:off x="8088279" y="6403411"/>
            <a:ext cx="2764594" cy="246221"/>
          </a:xfrm>
          <a:prstGeom prst="rect">
            <a:avLst/>
          </a:prstGeom>
          <a:noFill/>
        </p:spPr>
        <p:txBody>
          <a:bodyPr wrap="square" rtlCol="0">
            <a:spAutoFit/>
          </a:bodyPr>
          <a:lstStyle/>
          <a:p>
            <a:r>
              <a:rPr lang="en-US" sz="1000" dirty="0"/>
              <a:t>UK-BUV-2400198, May 2024</a:t>
            </a:r>
          </a:p>
        </p:txBody>
      </p:sp>
    </p:spTree>
    <p:extLst>
      <p:ext uri="{BB962C8B-B14F-4D97-AF65-F5344CB8AC3E}">
        <p14:creationId xmlns:p14="http://schemas.microsoft.com/office/powerpoint/2010/main" val="169565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94FCC8337D174C93364C702EA1F290" ma:contentTypeVersion="10" ma:contentTypeDescription="Create a new document." ma:contentTypeScope="" ma:versionID="549ffddb53f000e56263597934817e7d">
  <xsd:schema xmlns:xsd="http://www.w3.org/2001/XMLSchema" xmlns:xs="http://www.w3.org/2001/XMLSchema" xmlns:p="http://schemas.microsoft.com/office/2006/metadata/properties" xmlns:ns2="4c332a55-4707-4020-8374-933f2bc26be1" targetNamespace="http://schemas.microsoft.com/office/2006/metadata/properties" ma:root="true" ma:fieldsID="ef17d83806465074135af7ccf6256d9a" ns2:_="">
    <xsd:import namespace="4c332a55-4707-4020-8374-933f2bc26b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32a55-4707-4020-8374-933f2bc26b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078D09-C045-4FF4-BE77-F5A2A8EBFD7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1D05433-485A-4A15-BA33-1D64D9E85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332a55-4707-4020-8374-933f2bc26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BDF0CE-F881-4055-AF0F-C69D12708A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1730</Words>
  <Application>Microsoft Office PowerPoint</Application>
  <PresentationFormat>Widescreen</PresentationFormat>
  <Paragraphs>89</Paragraphs>
  <Slides>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vt:i4>
      </vt:variant>
    </vt:vector>
  </HeadingPairs>
  <TitlesOfParts>
    <vt:vector size="9" baseType="lpstr">
      <vt:lpstr>Arial</vt:lpstr>
      <vt:lpstr>Calibri</vt:lpstr>
      <vt:lpstr>Calibri Light</vt:lpstr>
      <vt:lpstr>Graphik regular</vt:lpstr>
      <vt:lpstr>Univers</vt:lpstr>
      <vt:lpstr>Office Theme</vt:lpstr>
      <vt:lpstr>Office Theme</vt:lpstr>
      <vt:lpstr>PowerPoint Presentation</vt:lpstr>
      <vt:lpstr> Prescribing Information for Buvidal (buprenorphine prolonged-release solution for injection)   Please refer to the Summary of Product Characteristics (SmPC) before prescribing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Annotations</dc:creator>
  <cp:lastModifiedBy>Ieva Krivma</cp:lastModifiedBy>
  <cp:revision>80</cp:revision>
  <dcterms:created xsi:type="dcterms:W3CDTF">2021-04-19T19:34:36Z</dcterms:created>
  <dcterms:modified xsi:type="dcterms:W3CDTF">2024-05-23T12:31:49Z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0x0101005794FCC8337D174C93364C702EA1F290</vt:lpwstr>
  </property>
</Properties>
</file>