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9" r:id="rId5"/>
    <p:sldId id="29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97" userDrawn="1">
          <p15:clr>
            <a:srgbClr val="A4A3A4"/>
          </p15:clr>
        </p15:guide>
        <p15:guide id="2" pos="1663" userDrawn="1">
          <p15:clr>
            <a:srgbClr val="A4A3A4"/>
          </p15:clr>
        </p15:guide>
        <p15:guide id="3" orient="horz" pos="2659" userDrawn="1">
          <p15:clr>
            <a:srgbClr val="A4A3A4"/>
          </p15:clr>
        </p15:guide>
        <p15:guide id="4" pos="4725" userDrawn="1">
          <p15:clr>
            <a:srgbClr val="A4A3A4"/>
          </p15:clr>
        </p15:guide>
        <p15:guide id="5" pos="3250" userDrawn="1">
          <p15:clr>
            <a:srgbClr val="A4A3A4"/>
          </p15:clr>
        </p15:guide>
        <p15:guide id="6" pos="1912" userDrawn="1">
          <p15:clr>
            <a:srgbClr val="A4A3A4"/>
          </p15:clr>
        </p15:guide>
        <p15:guide id="7" orient="horz" pos="1865" userDrawn="1">
          <p15:clr>
            <a:srgbClr val="A4A3A4"/>
          </p15:clr>
        </p15:guide>
        <p15:guide id="8" orient="horz" pos="1525" userDrawn="1">
          <p15:clr>
            <a:srgbClr val="A4A3A4"/>
          </p15:clr>
        </p15:guide>
        <p15:guide id="9" orient="horz" pos="86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mil Bacha" initials="JB" lastIdx="11" clrIdx="0">
    <p:extLst>
      <p:ext uri="{19B8F6BF-5375-455C-9EA6-DF929625EA0E}">
        <p15:presenceInfo xmlns:p15="http://schemas.microsoft.com/office/powerpoint/2012/main" userId="S-1-5-21-2416720587-102252390-449953431-4705" providerId="AD"/>
      </p:ext>
    </p:extLst>
  </p:cmAuthor>
  <p:cmAuthor id="2" name="Annotations" initials="JM" lastIdx="2" clrIdx="1">
    <p:extLst>
      <p:ext uri="{19B8F6BF-5375-455C-9EA6-DF929625EA0E}">
        <p15:presenceInfo xmlns:p15="http://schemas.microsoft.com/office/powerpoint/2012/main" userId="Annotations" providerId="None"/>
      </p:ext>
    </p:extLst>
  </p:cmAuthor>
  <p:cmAuthor id="3" name="Rebecca Hallworth" initials="RH" lastIdx="4" clrIdx="2">
    <p:extLst>
      <p:ext uri="{19B8F6BF-5375-455C-9EA6-DF929625EA0E}">
        <p15:presenceInfo xmlns:p15="http://schemas.microsoft.com/office/powerpoint/2012/main" userId="S::Rebecca.Hallworth@camurus.com::f9832c77-55be-4a33-a781-c17052066d0c" providerId="AD"/>
      </p:ext>
    </p:extLst>
  </p:cmAuthor>
  <p:cmAuthor id="4" name="Chris Watson" initials="CW" lastIdx="10" clrIdx="3">
    <p:extLst>
      <p:ext uri="{19B8F6BF-5375-455C-9EA6-DF929625EA0E}">
        <p15:presenceInfo xmlns:p15="http://schemas.microsoft.com/office/powerpoint/2012/main" userId="S::chrisw@obsidianhg.com::c7a5c81e-27f4-4121-a1f5-8539a13aa03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76C97"/>
    <a:srgbClr val="3C4360"/>
    <a:srgbClr val="DDE2EA"/>
    <a:srgbClr val="B09AC1"/>
    <a:srgbClr val="4472C4"/>
    <a:srgbClr val="4D4D4C"/>
    <a:srgbClr val="CDCECE"/>
    <a:srgbClr val="2F5597"/>
    <a:srgbClr val="9933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3814" autoAdjust="0"/>
    <p:restoredTop sz="96201" autoAdjust="0"/>
  </p:normalViewPr>
  <p:slideViewPr>
    <p:cSldViewPr snapToGrid="0" showGuides="1">
      <p:cViewPr varScale="1">
        <p:scale>
          <a:sx n="90" d="100"/>
          <a:sy n="90" d="100"/>
        </p:scale>
        <p:origin x="108" y="1668"/>
      </p:cViewPr>
      <p:guideLst>
        <p:guide orient="horz" pos="3997"/>
        <p:guide pos="1663"/>
        <p:guide orient="horz" pos="2659"/>
        <p:guide pos="4725"/>
        <p:guide pos="3250"/>
        <p:guide pos="1912"/>
        <p:guide orient="horz" pos="1865"/>
        <p:guide orient="horz" pos="1525"/>
        <p:guide orient="horz" pos="8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533559455524017"/>
          <c:y val="8.0024242132620271E-2"/>
          <c:w val="0.56902037294861962"/>
          <c:h val="0.70172782477841533"/>
        </c:manualLayout>
      </c:layout>
      <c:barChart>
        <c:barDir val="bar"/>
        <c:grouping val="clustered"/>
        <c:varyColors val="0"/>
        <c:ser>
          <c:idx val="0"/>
          <c:order val="0"/>
          <c:tx>
            <c:strRef>
              <c:f>Sheet1!$B$1</c:f>
              <c:strCache>
                <c:ptCount val="1"/>
                <c:pt idx="0">
                  <c:v>Series 1</c:v>
                </c:pt>
              </c:strCache>
            </c:strRef>
          </c:tx>
          <c:spPr>
            <a:solidFill>
              <a:schemeClr val="accent1"/>
            </a:solidFill>
            <a:ln>
              <a:noFill/>
            </a:ln>
            <a:effectLst/>
          </c:spPr>
          <c:invertIfNegative val="0"/>
          <c:dPt>
            <c:idx val="0"/>
            <c:invertIfNegative val="0"/>
            <c:bubble3D val="0"/>
            <c:spPr>
              <a:solidFill>
                <a:srgbClr val="CDCECE"/>
              </a:solidFill>
              <a:ln>
                <a:noFill/>
              </a:ln>
              <a:effectLst/>
            </c:spPr>
            <c:extLst>
              <c:ext xmlns:c16="http://schemas.microsoft.com/office/drawing/2014/chart" uri="{C3380CC4-5D6E-409C-BE32-E72D297353CC}">
                <c16:uniqueId val="{00000001-C1CA-42AE-A069-264E698222E9}"/>
              </c:ext>
            </c:extLst>
          </c:dPt>
          <c:dPt>
            <c:idx val="1"/>
            <c:invertIfNegative val="0"/>
            <c:bubble3D val="0"/>
            <c:spPr>
              <a:solidFill>
                <a:srgbClr val="576C97"/>
              </a:solidFill>
              <a:ln>
                <a:noFill/>
              </a:ln>
              <a:effectLst/>
            </c:spPr>
            <c:extLst>
              <c:ext xmlns:c16="http://schemas.microsoft.com/office/drawing/2014/chart" uri="{C3380CC4-5D6E-409C-BE32-E72D297353CC}">
                <c16:uniqueId val="{00000003-C1CA-42AE-A069-264E698222E9}"/>
              </c:ext>
            </c:extLst>
          </c:dPt>
          <c:dLbls>
            <c:dLbl>
              <c:idx val="0"/>
              <c:layout>
                <c:manualLayout>
                  <c:x val="3.9983170188656249E-2"/>
                  <c:y val="7.2749311029654132E-3"/>
                </c:manualLayout>
              </c:layout>
              <c:tx>
                <c:rich>
                  <a:bodyPr/>
                  <a:lstStyle/>
                  <a:p>
                    <a:fld id="{225F95B0-2FBB-4CA2-9B11-1FF2CFBADBD9}" type="VALUE">
                      <a:rPr lang="en-US" smtClean="0"/>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1CA-42AE-A069-264E698222E9}"/>
                </c:ext>
              </c:extLst>
            </c:dLbl>
            <c:dLbl>
              <c:idx val="1"/>
              <c:layout>
                <c:manualLayout>
                  <c:x val="3.4271288733133926E-2"/>
                  <c:y val="-3.3343049040177328E-17"/>
                </c:manualLayout>
              </c:layout>
              <c:tx>
                <c:rich>
                  <a:bodyPr/>
                  <a:lstStyle/>
                  <a:p>
                    <a:fld id="{399F2F50-AF0B-422F-B34A-4BA086B5CEFF}" type="VALUE">
                      <a:rPr lang="en-US" smtClean="0"/>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C1CA-42AE-A069-264E698222E9}"/>
                </c:ext>
              </c:extLst>
            </c:dLbl>
            <c:spPr>
              <a:noFill/>
              <a:ln>
                <a:noFill/>
              </a:ln>
              <a:effectLst/>
            </c:spPr>
            <c:txPr>
              <a:bodyPr rot="0" spcFirstLastPara="1" vertOverflow="ellipsis" vert="horz" wrap="square" anchor="ctr" anchorCtr="1"/>
              <a:lstStyle/>
              <a:p>
                <a:pPr>
                  <a:defRPr sz="1197" b="1" i="0" u="none" strike="noStrike" kern="1200" baseline="0">
                    <a:solidFill>
                      <a:srgbClr val="3C436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errBars>
            <c:errBarType val="plus"/>
            <c:errValType val="cust"/>
            <c:noEndCap val="0"/>
            <c:plus>
              <c:numRef>
                <c:f>Sheet1!$F$2:$F$3</c:f>
                <c:numCache>
                  <c:formatCode>General</c:formatCode>
                  <c:ptCount val="2"/>
                  <c:pt idx="0">
                    <c:v>2.5</c:v>
                  </c:pt>
                  <c:pt idx="1">
                    <c:v>2.5</c:v>
                  </c:pt>
                </c:numCache>
              </c:numRef>
            </c:plus>
            <c:minus>
              <c:numLit>
                <c:formatCode>General</c:formatCode>
                <c:ptCount val="1"/>
                <c:pt idx="0">
                  <c:v>1</c:v>
                </c:pt>
              </c:numLit>
            </c:minus>
            <c:spPr>
              <a:noFill/>
              <a:ln w="9525" cap="flat" cmpd="sng" algn="ctr">
                <a:solidFill>
                  <a:schemeClr val="tx1">
                    <a:lumMod val="65000"/>
                    <a:lumOff val="35000"/>
                  </a:schemeClr>
                </a:solidFill>
                <a:round/>
              </a:ln>
              <a:effectLst/>
            </c:spPr>
          </c:errBars>
          <c:cat>
            <c:strRef>
              <c:f>Sheet1!$A$2:$A$3</c:f>
              <c:strCache>
                <c:ptCount val="2"/>
                <c:pt idx="0">
                  <c:v>BNX</c:v>
                </c:pt>
                <c:pt idx="1">
                  <c:v>PRB</c:v>
                </c:pt>
              </c:strCache>
            </c:strRef>
          </c:cat>
          <c:val>
            <c:numRef>
              <c:f>Sheet1!$B$2:$B$3</c:f>
              <c:numCache>
                <c:formatCode>0.0</c:formatCode>
                <c:ptCount val="2"/>
                <c:pt idx="0">
                  <c:v>28.4</c:v>
                </c:pt>
                <c:pt idx="1">
                  <c:v>35.1</c:v>
                </c:pt>
              </c:numCache>
            </c:numRef>
          </c:val>
          <c:extLst>
            <c:ext xmlns:c16="http://schemas.microsoft.com/office/drawing/2014/chart" uri="{C3380CC4-5D6E-409C-BE32-E72D297353CC}">
              <c16:uniqueId val="{00000004-C1CA-42AE-A069-264E698222E9}"/>
            </c:ext>
          </c:extLst>
        </c:ser>
        <c:dLbls>
          <c:showLegendKey val="0"/>
          <c:showVal val="0"/>
          <c:showCatName val="0"/>
          <c:showSerName val="0"/>
          <c:showPercent val="0"/>
          <c:showBubbleSize val="0"/>
        </c:dLbls>
        <c:gapWidth val="182"/>
        <c:axId val="574757896"/>
        <c:axId val="574761504"/>
      </c:barChart>
      <c:catAx>
        <c:axId val="5747578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rgbClr val="3C4360"/>
                </a:solidFill>
                <a:latin typeface="+mn-lt"/>
                <a:ea typeface="+mn-ea"/>
                <a:cs typeface="+mn-cs"/>
              </a:defRPr>
            </a:pPr>
            <a:endParaRPr lang="en-US"/>
          </a:p>
        </c:txPr>
        <c:crossAx val="574761504"/>
        <c:crosses val="autoZero"/>
        <c:auto val="1"/>
        <c:lblAlgn val="ctr"/>
        <c:lblOffset val="100"/>
        <c:noMultiLvlLbl val="0"/>
      </c:catAx>
      <c:valAx>
        <c:axId val="574761504"/>
        <c:scaling>
          <c:orientation val="minMax"/>
          <c:max val="50"/>
          <c:min val="0"/>
        </c:scaling>
        <c:delete val="0"/>
        <c:axPos val="b"/>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rgbClr val="3C4360"/>
                </a:solidFill>
                <a:latin typeface="+mn-lt"/>
                <a:ea typeface="+mn-ea"/>
                <a:cs typeface="+mn-cs"/>
              </a:defRPr>
            </a:pPr>
            <a:endParaRPr lang="en-US"/>
          </a:p>
        </c:txPr>
        <c:crossAx val="574757896"/>
        <c:crosses val="autoZero"/>
        <c:crossBetween val="between"/>
        <c:majorUnit val="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solidFill>
            <a:srgbClr val="3C4360"/>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576C97"/>
              </a:solidFill>
              <a:ln w="19050">
                <a:noFill/>
              </a:ln>
              <a:effectLst/>
            </c:spPr>
            <c:extLst>
              <c:ext xmlns:c16="http://schemas.microsoft.com/office/drawing/2014/chart" uri="{C3380CC4-5D6E-409C-BE32-E72D297353CC}">
                <c16:uniqueId val="{00000003-3A33-4411-86CA-7A880855CD08}"/>
              </c:ext>
            </c:extLst>
          </c:dPt>
          <c:dPt>
            <c:idx val="1"/>
            <c:bubble3D val="0"/>
            <c:spPr>
              <a:solidFill>
                <a:srgbClr val="3C4360"/>
              </a:solidFill>
              <a:ln w="19050">
                <a:noFill/>
              </a:ln>
              <a:effectLst/>
            </c:spPr>
            <c:extLst>
              <c:ext xmlns:c16="http://schemas.microsoft.com/office/drawing/2014/chart" uri="{C3380CC4-5D6E-409C-BE32-E72D297353CC}">
                <c16:uniqueId val="{00000004-3A33-4411-86CA-7A880855CD08}"/>
              </c:ext>
            </c:extLst>
          </c:dPt>
          <c:cat>
            <c:strRef>
              <c:f>Sheet1!$A$2:$A$3</c:f>
              <c:strCache>
                <c:ptCount val="2"/>
                <c:pt idx="0">
                  <c:v>1st Qtr</c:v>
                </c:pt>
                <c:pt idx="1">
                  <c:v>2nd Qtr</c:v>
                </c:pt>
              </c:strCache>
            </c:strRef>
          </c:cat>
          <c:val>
            <c:numRef>
              <c:f>Sheet1!$B$2:$B$3</c:f>
              <c:numCache>
                <c:formatCode>General</c:formatCode>
                <c:ptCount val="2"/>
                <c:pt idx="0">
                  <c:v>96.1</c:v>
                </c:pt>
                <c:pt idx="1">
                  <c:v>3.9</c:v>
                </c:pt>
              </c:numCache>
            </c:numRef>
          </c:val>
          <c:extLst>
            <c:ext xmlns:c16="http://schemas.microsoft.com/office/drawing/2014/chart" uri="{C3380CC4-5D6E-409C-BE32-E72D297353CC}">
              <c16:uniqueId val="{00000000-3A33-4411-86CA-7A880855CD08}"/>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CDCECE"/>
              </a:solidFill>
              <a:ln w="19050">
                <a:noFill/>
              </a:ln>
              <a:effectLst/>
            </c:spPr>
            <c:extLst>
              <c:ext xmlns:c16="http://schemas.microsoft.com/office/drawing/2014/chart" uri="{C3380CC4-5D6E-409C-BE32-E72D297353CC}">
                <c16:uniqueId val="{00000001-4F5A-41B1-BAF9-5EC25B02B292}"/>
              </c:ext>
            </c:extLst>
          </c:dPt>
          <c:dPt>
            <c:idx val="1"/>
            <c:bubble3D val="0"/>
            <c:spPr>
              <a:solidFill>
                <a:srgbClr val="4D4D4C"/>
              </a:solidFill>
              <a:ln w="19050">
                <a:noFill/>
              </a:ln>
              <a:effectLst/>
            </c:spPr>
            <c:extLst>
              <c:ext xmlns:c16="http://schemas.microsoft.com/office/drawing/2014/chart" uri="{C3380CC4-5D6E-409C-BE32-E72D297353CC}">
                <c16:uniqueId val="{00000003-4F5A-41B1-BAF9-5EC25B02B292}"/>
              </c:ext>
            </c:extLst>
          </c:dPt>
          <c:cat>
            <c:strRef>
              <c:f>Sheet1!$A$2:$A$3</c:f>
              <c:strCache>
                <c:ptCount val="2"/>
                <c:pt idx="0">
                  <c:v>1st Qtr</c:v>
                </c:pt>
                <c:pt idx="1">
                  <c:v>2nd Qtr</c:v>
                </c:pt>
              </c:strCache>
            </c:strRef>
          </c:cat>
          <c:val>
            <c:numRef>
              <c:f>Sheet1!$B$2:$B$3</c:f>
              <c:numCache>
                <c:formatCode>General</c:formatCode>
                <c:ptCount val="2"/>
                <c:pt idx="0">
                  <c:v>94.1</c:v>
                </c:pt>
                <c:pt idx="1">
                  <c:v>5.9</c:v>
                </c:pt>
              </c:numCache>
            </c:numRef>
          </c:val>
          <c:extLst>
            <c:ext xmlns:c16="http://schemas.microsoft.com/office/drawing/2014/chart" uri="{C3380CC4-5D6E-409C-BE32-E72D297353CC}">
              <c16:uniqueId val="{00000004-4F5A-41B1-BAF9-5EC25B02B292}"/>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460418685477021"/>
          <c:y val="8.5927721070129193E-2"/>
          <c:w val="0.61205998956985586"/>
          <c:h val="0.67972394873860953"/>
        </c:manualLayout>
      </c:layout>
      <c:barChart>
        <c:barDir val="bar"/>
        <c:grouping val="clustered"/>
        <c:varyColors val="0"/>
        <c:ser>
          <c:idx val="0"/>
          <c:order val="0"/>
          <c:tx>
            <c:strRef>
              <c:f>Sheet1!$B$1</c:f>
              <c:strCache>
                <c:ptCount val="1"/>
                <c:pt idx="0">
                  <c:v>Series 1</c:v>
                </c:pt>
              </c:strCache>
            </c:strRef>
          </c:tx>
          <c:spPr>
            <a:solidFill>
              <a:srgbClr val="3C4360"/>
            </a:solidFill>
            <a:ln>
              <a:noFill/>
            </a:ln>
            <a:effectLst/>
          </c:spPr>
          <c:invertIfNegative val="0"/>
          <c:dPt>
            <c:idx val="0"/>
            <c:invertIfNegative val="0"/>
            <c:bubble3D val="0"/>
            <c:spPr>
              <a:solidFill>
                <a:srgbClr val="CDCECE"/>
              </a:solidFill>
              <a:ln>
                <a:noFill/>
              </a:ln>
              <a:effectLst/>
            </c:spPr>
            <c:extLst>
              <c:ext xmlns:c16="http://schemas.microsoft.com/office/drawing/2014/chart" uri="{C3380CC4-5D6E-409C-BE32-E72D297353CC}">
                <c16:uniqueId val="{00000001-3579-42AD-BE98-B89EE4F311BA}"/>
              </c:ext>
            </c:extLst>
          </c:dPt>
          <c:dPt>
            <c:idx val="1"/>
            <c:invertIfNegative val="0"/>
            <c:bubble3D val="0"/>
            <c:spPr>
              <a:solidFill>
                <a:srgbClr val="576C97"/>
              </a:solidFill>
              <a:ln>
                <a:noFill/>
              </a:ln>
              <a:effectLst/>
            </c:spPr>
            <c:extLst>
              <c:ext xmlns:c16="http://schemas.microsoft.com/office/drawing/2014/chart" uri="{C3380CC4-5D6E-409C-BE32-E72D297353CC}">
                <c16:uniqueId val="{00000003-3579-42AD-BE98-B89EE4F311BA}"/>
              </c:ext>
            </c:extLst>
          </c:dPt>
          <c:dLbls>
            <c:dLbl>
              <c:idx val="0"/>
              <c:layout>
                <c:manualLayout>
                  <c:x val="-8.2502801522295874E-2"/>
                  <c:y val="0"/>
                </c:manualLayout>
              </c:layout>
              <c:tx>
                <c:rich>
                  <a:bodyPr rot="0" spcFirstLastPara="1" vertOverflow="ellipsis" vert="horz" wrap="square" anchor="ctr" anchorCtr="1"/>
                  <a:lstStyle/>
                  <a:p>
                    <a:pPr>
                      <a:defRPr sz="1197" b="1" i="0" u="none" strike="noStrike" kern="1200" baseline="0">
                        <a:solidFill>
                          <a:srgbClr val="3C4360"/>
                        </a:solidFill>
                        <a:latin typeface="+mn-lt"/>
                        <a:ea typeface="+mn-ea"/>
                        <a:cs typeface="+mn-cs"/>
                      </a:defRPr>
                    </a:pPr>
                    <a:fld id="{225F95B0-2FBB-4CA2-9B11-1FF2CFBADBD9}" type="VALUE">
                      <a:rPr lang="en-US" b="1" smtClean="0"/>
                      <a:pPr>
                        <a:defRPr b="1"/>
                      </a:pPr>
                      <a:t>[VALUE]</a:t>
                    </a:fld>
                    <a:r>
                      <a:rPr lang="en-US" b="1" dirty="0"/>
                      <a:t>%</a:t>
                    </a:r>
                  </a:p>
                </c:rich>
              </c:tx>
              <c:spPr>
                <a:noFill/>
                <a:ln>
                  <a:noFill/>
                </a:ln>
                <a:effectLst/>
              </c:spPr>
              <c:txPr>
                <a:bodyPr rot="0" spcFirstLastPara="1" vertOverflow="ellipsis" vert="horz" wrap="square" anchor="ctr" anchorCtr="1"/>
                <a:lstStyle/>
                <a:p>
                  <a:pPr>
                    <a:defRPr sz="1197" b="1" i="0" u="none" strike="noStrike" kern="1200" baseline="0">
                      <a:solidFill>
                        <a:srgbClr val="3C4360"/>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579-42AD-BE98-B89EE4F311BA}"/>
                </c:ext>
              </c:extLst>
            </c:dLbl>
            <c:dLbl>
              <c:idx val="1"/>
              <c:layout>
                <c:manualLayout>
                  <c:x val="-0.11000373536306104"/>
                  <c:y val="0"/>
                </c:manualLayout>
              </c:layout>
              <c:tx>
                <c:rich>
                  <a:bodyPr rot="0" spcFirstLastPara="1" vertOverflow="ellipsis" vert="horz" wrap="square" anchor="ctr" anchorCtr="1"/>
                  <a:lstStyle/>
                  <a:p>
                    <a:pPr>
                      <a:defRPr sz="1197" b="1" i="0" u="none" strike="noStrike" kern="1200" baseline="0">
                        <a:solidFill>
                          <a:schemeClr val="bg1"/>
                        </a:solidFill>
                        <a:latin typeface="+mn-lt"/>
                        <a:ea typeface="+mn-ea"/>
                        <a:cs typeface="+mn-cs"/>
                      </a:defRPr>
                    </a:pPr>
                    <a:fld id="{399F2F50-AF0B-422F-B34A-4BA086B5CEFF}" type="VALUE">
                      <a:rPr lang="en-US" b="1">
                        <a:solidFill>
                          <a:schemeClr val="bg1"/>
                        </a:solidFill>
                      </a:rPr>
                      <a:pPr>
                        <a:defRPr b="1">
                          <a:solidFill>
                            <a:schemeClr val="bg1"/>
                          </a:solidFill>
                        </a:defRPr>
                      </a:pPr>
                      <a:t>[VALUE]</a:t>
                    </a:fld>
                    <a:r>
                      <a:rPr lang="en-US" b="1" dirty="0">
                        <a:solidFill>
                          <a:schemeClr val="bg1"/>
                        </a:solidFill>
                      </a:rPr>
                      <a:t>%</a:t>
                    </a:r>
                  </a:p>
                </c:rich>
              </c:tx>
              <c:spPr>
                <a:noFill/>
                <a:ln>
                  <a:noFill/>
                </a:ln>
                <a:effectLst/>
              </c:spPr>
              <c:txPr>
                <a:bodyPr rot="0" spcFirstLastPara="1" vertOverflow="ellipsis" vert="horz" wrap="square" anchor="ctr" anchorCtr="1"/>
                <a:lstStyle/>
                <a:p>
                  <a:pPr>
                    <a:defRPr sz="1197" b="1"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3579-42AD-BE98-B89EE4F311BA}"/>
                </c:ext>
              </c:extLst>
            </c:dLbl>
            <c:spPr>
              <a:noFill/>
              <a:ln>
                <a:noFill/>
              </a:ln>
              <a:effectLst/>
            </c:spPr>
            <c:txPr>
              <a:bodyPr rot="0" spcFirstLastPara="1" vertOverflow="ellipsis" vert="horz" wrap="square" anchor="ctr" anchorCtr="1"/>
              <a:lstStyle/>
              <a:p>
                <a:pPr>
                  <a:defRPr sz="1197" b="0" i="0" u="none" strike="noStrike" kern="1200" baseline="0">
                    <a:solidFill>
                      <a:srgbClr val="3C4360"/>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BNX</c:v>
                </c:pt>
                <c:pt idx="1">
                  <c:v>PRB</c:v>
                </c:pt>
              </c:strCache>
            </c:strRef>
          </c:cat>
          <c:val>
            <c:numRef>
              <c:f>Sheet1!$B$2:$B$3</c:f>
              <c:numCache>
                <c:formatCode>0.0</c:formatCode>
                <c:ptCount val="2"/>
                <c:pt idx="0">
                  <c:v>72.599999999999994</c:v>
                </c:pt>
                <c:pt idx="1">
                  <c:v>69</c:v>
                </c:pt>
              </c:numCache>
            </c:numRef>
          </c:val>
          <c:extLst>
            <c:ext xmlns:c16="http://schemas.microsoft.com/office/drawing/2014/chart" uri="{C3380CC4-5D6E-409C-BE32-E72D297353CC}">
              <c16:uniqueId val="{00000004-3579-42AD-BE98-B89EE4F311BA}"/>
            </c:ext>
          </c:extLst>
        </c:ser>
        <c:dLbls>
          <c:showLegendKey val="0"/>
          <c:showVal val="0"/>
          <c:showCatName val="0"/>
          <c:showSerName val="0"/>
          <c:showPercent val="0"/>
          <c:showBubbleSize val="0"/>
        </c:dLbls>
        <c:gapWidth val="182"/>
        <c:axId val="574757896"/>
        <c:axId val="574761504"/>
      </c:barChart>
      <c:catAx>
        <c:axId val="57475789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1" i="0" u="none" strike="noStrike" kern="1200" baseline="0">
                <a:solidFill>
                  <a:srgbClr val="3C4360"/>
                </a:solidFill>
                <a:latin typeface="+mn-lt"/>
                <a:ea typeface="+mn-ea"/>
                <a:cs typeface="+mn-cs"/>
              </a:defRPr>
            </a:pPr>
            <a:endParaRPr lang="en-US"/>
          </a:p>
        </c:txPr>
        <c:crossAx val="574761504"/>
        <c:crosses val="autoZero"/>
        <c:auto val="1"/>
        <c:lblAlgn val="ctr"/>
        <c:lblOffset val="100"/>
        <c:noMultiLvlLbl val="0"/>
      </c:catAx>
      <c:valAx>
        <c:axId val="574761504"/>
        <c:scaling>
          <c:orientation val="minMax"/>
          <c:max val="75"/>
          <c:min val="0"/>
        </c:scaling>
        <c:delete val="0"/>
        <c:axPos val="b"/>
        <c:majorGridlines>
          <c:spPr>
            <a:ln w="9525" cap="flat" cmpd="sng" algn="ctr">
              <a:solidFill>
                <a:schemeClr val="tx1">
                  <a:lumMod val="15000"/>
                  <a:lumOff val="85000"/>
                </a:schemeClr>
              </a:solidFill>
              <a:round/>
            </a:ln>
            <a:effectLst/>
          </c:spPr>
        </c:majorGridlines>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1197" b="1" i="0" u="none" strike="noStrike" kern="1200" baseline="0">
                <a:solidFill>
                  <a:srgbClr val="3C4360"/>
                </a:solidFill>
                <a:latin typeface="+mn-lt"/>
                <a:ea typeface="+mn-ea"/>
                <a:cs typeface="+mn-cs"/>
              </a:defRPr>
            </a:pPr>
            <a:endParaRPr lang="en-US"/>
          </a:p>
        </c:txPr>
        <c:crossAx val="574757896"/>
        <c:crosses val="autoZero"/>
        <c:crossBetween val="between"/>
        <c:majorUnit val="25"/>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rgbClr val="3C4360"/>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5D1C82-EFB1-47A3-B209-E74011F17041}" type="datetimeFigureOut">
              <a:rPr lang="en-GB" smtClean="0"/>
              <a:t>23/05/2024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FBFF35-385A-4F59-B758-B18955F5E3A3}" type="slidenum">
              <a:rPr lang="en-GB" smtClean="0"/>
              <a:t>‹#›</a:t>
            </a:fld>
            <a:endParaRPr lang="en-GB" dirty="0"/>
          </a:p>
        </p:txBody>
      </p:sp>
    </p:spTree>
    <p:extLst>
      <p:ext uri="{BB962C8B-B14F-4D97-AF65-F5344CB8AC3E}">
        <p14:creationId xmlns:p14="http://schemas.microsoft.com/office/powerpoint/2010/main" val="1760181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1FBFF35-385A-4F59-B758-B18955F5E3A3}" type="slidenum">
              <a:rPr lang="en-GB" smtClean="0"/>
              <a:t>1</a:t>
            </a:fld>
            <a:endParaRPr lang="en-GB" dirty="0"/>
          </a:p>
        </p:txBody>
      </p:sp>
    </p:spTree>
    <p:extLst>
      <p:ext uri="{BB962C8B-B14F-4D97-AF65-F5344CB8AC3E}">
        <p14:creationId xmlns:p14="http://schemas.microsoft.com/office/powerpoint/2010/main" val="3129633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52C2FB-8A75-4AD3-AA09-064C7DE05B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EA5B1B-B670-4AEE-9716-245708B165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9CE116-DC0F-4DD2-8122-96A94F5C91B2}"/>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097132FD-984E-4EF5-ACF4-D8FE4262B9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B61FEA4-FC95-432B-BB7A-F8BC7EB738DA}"/>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195155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3D400-457E-46FE-B8A5-6723DB1555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A22BE9-64F8-450F-BF47-95DAEA62CF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008F1D-4675-4FD4-8F50-BD37DA3B37B8}"/>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1E2DDA8B-08B9-4FF0-89AF-E740E7AE0C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4CDF7AF-9170-4F05-9266-0FD02DBBF2FD}"/>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761158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B5707C-D425-4BDB-9DC6-2010BB9885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308D79-6F45-43FC-A1E8-56E76C3F05B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2473B0-8D81-4B6F-958B-42FE343418F3}"/>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750924F2-FE04-45D2-85CC-920B609E9B9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BD7EFF6-36C0-4DAD-AFE2-87D450A2FD43}"/>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888486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97458-E1ED-44B4-BCFB-5433AAD5B8B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CB372F-515B-45E4-B68B-6D089506DDA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2B934A-91EA-4E94-8FA5-9DE7CFBD0BAE}"/>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1D1A9A64-D2B1-4632-9DD2-41A2A1038A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B1CA3E3-B078-49CF-B87B-3391AADAF807}"/>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4220671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55D7A-CD01-4EAD-AAAB-2899290EE3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2C73E74-C197-4450-9C89-0354C6AC57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E6717E0-1D58-4F08-B120-EF334B77C6F3}"/>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55F35B41-2828-4F88-95DE-3007E28B203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EB87C2-8E3E-4E3C-A292-0124DFA23AA4}"/>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2010708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AC55E-C230-467F-B0E3-6925BCC560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6729F8-53D3-4FC3-AD21-6ED7A5002B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7E2905-598E-4DC7-825C-70273F5E18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873AD0E-C691-417A-8AD5-1600BE5DAD17}"/>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6" name="Footer Placeholder 5">
            <a:extLst>
              <a:ext uri="{FF2B5EF4-FFF2-40B4-BE49-F238E27FC236}">
                <a16:creationId xmlns:a16="http://schemas.microsoft.com/office/drawing/2014/main" id="{97FECE3F-0D02-40CE-807E-ED67D60421D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E1E9875-5B42-44A0-9729-74491BB421D4}"/>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422344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9E362-4C34-481E-9215-215DE15530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E2BFC11-A1EB-46F7-B373-D9CECB1E26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7AA4F3-F718-4655-A817-29C6E9A6AF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63E8F06-B0FA-496B-B329-5CC239C367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64F773-5987-4512-9F71-F3DB1CF221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D786F2D-E114-44C9-8163-5843684FCE3B}"/>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8" name="Footer Placeholder 7">
            <a:extLst>
              <a:ext uri="{FF2B5EF4-FFF2-40B4-BE49-F238E27FC236}">
                <a16:creationId xmlns:a16="http://schemas.microsoft.com/office/drawing/2014/main" id="{49CA735C-B306-4651-8B57-6AE02F545BF2}"/>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5FC0911-B486-4F9A-9153-23DA32610908}"/>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530406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393F1-1E6E-48A4-B629-ED2AE6A7A30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B3420EC-7794-4348-BE55-87A3B843070C}"/>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4" name="Footer Placeholder 3">
            <a:extLst>
              <a:ext uri="{FF2B5EF4-FFF2-40B4-BE49-F238E27FC236}">
                <a16:creationId xmlns:a16="http://schemas.microsoft.com/office/drawing/2014/main" id="{0DB90982-058E-4B67-A78E-42A1AB62DF4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3091499-F159-4116-99EA-8D93A73731C8}"/>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2998651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48DD1E-C93C-4CA1-B24C-E7FBD993DD8A}"/>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3" name="Footer Placeholder 2">
            <a:extLst>
              <a:ext uri="{FF2B5EF4-FFF2-40B4-BE49-F238E27FC236}">
                <a16:creationId xmlns:a16="http://schemas.microsoft.com/office/drawing/2014/main" id="{3E08FCB6-99EB-48AF-A709-F64D0FA7783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91C0DD0-3C34-4E82-94A9-9748EEC4C436}"/>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2746189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C51E5-E785-4768-A88E-1BE3A4EAF4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39752A5-634F-42F8-8EEE-4770EE3167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A0C8A-F210-4877-91E4-75BCCCD52D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932C7B9-DE97-4050-B7CF-CAB91F182A52}"/>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6" name="Footer Placeholder 5">
            <a:extLst>
              <a:ext uri="{FF2B5EF4-FFF2-40B4-BE49-F238E27FC236}">
                <a16:creationId xmlns:a16="http://schemas.microsoft.com/office/drawing/2014/main" id="{027EA906-FC51-44D0-8075-3820059FE88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F46B525-491F-474D-A734-C6E0EE7F2028}"/>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1865005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56899-A735-4D92-A50D-E98AB463078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DE60BC5-1600-49FA-BD6B-A525809DC4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A5957FA-FAFC-48BD-BD56-4968485B20B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7930D8-2C47-4BBA-BDDB-A5A92775947A}"/>
              </a:ext>
            </a:extLst>
          </p:cNvPr>
          <p:cNvSpPr>
            <a:spLocks noGrp="1"/>
          </p:cNvSpPr>
          <p:nvPr>
            <p:ph type="dt" sz="half" idx="10"/>
          </p:nvPr>
        </p:nvSpPr>
        <p:spPr/>
        <p:txBody>
          <a:bodyPr/>
          <a:lstStyle/>
          <a:p>
            <a:fld id="{5A02E04C-8955-4DF2-B046-B00078502C0F}" type="datetimeFigureOut">
              <a:rPr lang="en-US" smtClean="0"/>
              <a:t>5/23/2024</a:t>
            </a:fld>
            <a:endParaRPr lang="en-US" dirty="0"/>
          </a:p>
        </p:txBody>
      </p:sp>
      <p:sp>
        <p:nvSpPr>
          <p:cNvPr id="6" name="Footer Placeholder 5">
            <a:extLst>
              <a:ext uri="{FF2B5EF4-FFF2-40B4-BE49-F238E27FC236}">
                <a16:creationId xmlns:a16="http://schemas.microsoft.com/office/drawing/2014/main" id="{DCCB11BA-1ABB-4DE0-8CFB-CE6BA5017779}"/>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5C9389-9694-4D50-8346-16F668C7F88C}"/>
              </a:ext>
            </a:extLst>
          </p:cNvPr>
          <p:cNvSpPr>
            <a:spLocks noGrp="1"/>
          </p:cNvSpPr>
          <p:nvPr>
            <p:ph type="sldNum" sz="quarter" idx="12"/>
          </p:nvPr>
        </p:nvSpPr>
        <p:spPr/>
        <p:txBody>
          <a:bodyPr/>
          <a:lstStyle/>
          <a:p>
            <a:fld id="{49AF3115-C932-4153-878E-6F43235DA9E0}" type="slidenum">
              <a:rPr lang="en-US" smtClean="0"/>
              <a:t>‹#›</a:t>
            </a:fld>
            <a:endParaRPr lang="en-US" dirty="0"/>
          </a:p>
        </p:txBody>
      </p:sp>
    </p:spTree>
    <p:extLst>
      <p:ext uri="{BB962C8B-B14F-4D97-AF65-F5344CB8AC3E}">
        <p14:creationId xmlns:p14="http://schemas.microsoft.com/office/powerpoint/2010/main" val="3598784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6A157B-032A-4903-8E53-24AF5DDA2F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1CF750A-07F5-4B4F-8A75-E536B3E03B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B6580-BC4D-47FF-A232-25BA4ABB7D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02E04C-8955-4DF2-B046-B00078502C0F}" type="datetimeFigureOut">
              <a:rPr lang="en-US" smtClean="0"/>
              <a:t>5/23/2024</a:t>
            </a:fld>
            <a:endParaRPr lang="en-US" dirty="0"/>
          </a:p>
        </p:txBody>
      </p:sp>
      <p:sp>
        <p:nvSpPr>
          <p:cNvPr id="5" name="Footer Placeholder 4">
            <a:extLst>
              <a:ext uri="{FF2B5EF4-FFF2-40B4-BE49-F238E27FC236}">
                <a16:creationId xmlns:a16="http://schemas.microsoft.com/office/drawing/2014/main" id="{214BDC80-2432-4267-83CE-551B68EC053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0560822B-AA45-4C39-B7E9-0AA78858B79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AF3115-C932-4153-878E-6F43235DA9E0}" type="slidenum">
              <a:rPr lang="en-US" smtClean="0"/>
              <a:t>‹#›</a:t>
            </a:fld>
            <a:endParaRPr lang="en-US" dirty="0"/>
          </a:p>
        </p:txBody>
      </p:sp>
    </p:spTree>
    <p:extLst>
      <p:ext uri="{BB962C8B-B14F-4D97-AF65-F5344CB8AC3E}">
        <p14:creationId xmlns:p14="http://schemas.microsoft.com/office/powerpoint/2010/main" val="4243383769"/>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svg"/><Relationship Id="rId13" Type="http://schemas.openxmlformats.org/officeDocument/2006/relationships/image" Target="../media/image11.png"/><Relationship Id="rId18" Type="http://schemas.openxmlformats.org/officeDocument/2006/relationships/image" Target="../media/image16.png"/><Relationship Id="rId26" Type="http://schemas.openxmlformats.org/officeDocument/2006/relationships/image" Target="../media/image21.svg"/><Relationship Id="rId3" Type="http://schemas.openxmlformats.org/officeDocument/2006/relationships/image" Target="../media/image1.png"/><Relationship Id="rId21" Type="http://schemas.openxmlformats.org/officeDocument/2006/relationships/chart" Target="../charts/chart2.xml"/><Relationship Id="rId7" Type="http://schemas.openxmlformats.org/officeDocument/2006/relationships/image" Target="../media/image5.png"/><Relationship Id="rId12" Type="http://schemas.openxmlformats.org/officeDocument/2006/relationships/image" Target="../media/image10.svg"/><Relationship Id="rId17" Type="http://schemas.openxmlformats.org/officeDocument/2006/relationships/image" Target="../media/image15.svg"/><Relationship Id="rId25" Type="http://schemas.openxmlformats.org/officeDocument/2006/relationships/image" Target="../media/image20.svg"/><Relationship Id="rId2" Type="http://schemas.openxmlformats.org/officeDocument/2006/relationships/notesSlide" Target="../notesSlides/notesSlide1.xml"/><Relationship Id="rId16" Type="http://schemas.openxmlformats.org/officeDocument/2006/relationships/image" Target="../media/image14.png"/><Relationship Id="rId20" Type="http://schemas.openxmlformats.org/officeDocument/2006/relationships/chart" Target="../charts/chart1.xml"/><Relationship Id="rId29" Type="http://schemas.openxmlformats.org/officeDocument/2006/relationships/chart" Target="../charts/chart4.xml"/><Relationship Id="rId1" Type="http://schemas.openxmlformats.org/officeDocument/2006/relationships/slideLayout" Target="../slideLayouts/slideLayout2.xml"/><Relationship Id="rId6" Type="http://schemas.openxmlformats.org/officeDocument/2006/relationships/image" Target="../media/image4.svg"/><Relationship Id="rId11" Type="http://schemas.openxmlformats.org/officeDocument/2006/relationships/image" Target="../media/image9.png"/><Relationship Id="rId24" Type="http://schemas.openxmlformats.org/officeDocument/2006/relationships/image" Target="../media/image19.png"/><Relationship Id="rId5" Type="http://schemas.openxmlformats.org/officeDocument/2006/relationships/image" Target="../media/image3.png"/><Relationship Id="rId15" Type="http://schemas.openxmlformats.org/officeDocument/2006/relationships/image" Target="../media/image13.svg"/><Relationship Id="rId23" Type="http://schemas.openxmlformats.org/officeDocument/2006/relationships/image" Target="../media/image18.svg"/><Relationship Id="rId28" Type="http://schemas.openxmlformats.org/officeDocument/2006/relationships/image" Target="../media/image23.svg"/><Relationship Id="rId10" Type="http://schemas.openxmlformats.org/officeDocument/2006/relationships/image" Target="../media/image8.svg"/><Relationship Id="rId19" Type="http://schemas.openxmlformats.org/officeDocument/2006/relationships/image" Target="../media/image17.svg"/><Relationship Id="rId4" Type="http://schemas.openxmlformats.org/officeDocument/2006/relationships/image" Target="../media/image2.svg"/><Relationship Id="rId9" Type="http://schemas.openxmlformats.org/officeDocument/2006/relationships/image" Target="../media/image7.png"/><Relationship Id="rId14" Type="http://schemas.openxmlformats.org/officeDocument/2006/relationships/image" Target="../media/image12.svg"/><Relationship Id="rId22" Type="http://schemas.openxmlformats.org/officeDocument/2006/relationships/chart" Target="../charts/chart3.xml"/><Relationship Id="rId27" Type="http://schemas.openxmlformats.org/officeDocument/2006/relationships/image" Target="../media/image22.png"/><Relationship Id="rId30"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hyperlink" Target="http://www.hpra.ie/homepage/about-us/report-an-issue" TargetMode="External"/><Relationship Id="rId2" Type="http://schemas.openxmlformats.org/officeDocument/2006/relationships/hyperlink" Target="http://www.mhra.gov.uk/yellowcard" TargetMode="External"/><Relationship Id="rId1" Type="http://schemas.openxmlformats.org/officeDocument/2006/relationships/slideLayout" Target="../slideLayouts/slideLayout2.xml"/><Relationship Id="rId6" Type="http://schemas.openxmlformats.org/officeDocument/2006/relationships/hyperlink" Target="mailto:Camurus.uk@camurus.com" TargetMode="External"/><Relationship Id="rId5" Type="http://schemas.openxmlformats.org/officeDocument/2006/relationships/image" Target="../media/image25.png"/><Relationship Id="rId4" Type="http://schemas.openxmlformats.org/officeDocument/2006/relationships/hyperlink" Target="mailto:safety@camuru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17A089A-35AA-47EC-9EAE-8E715E713534}"/>
              </a:ext>
            </a:extLst>
          </p:cNvPr>
          <p:cNvSpPr/>
          <p:nvPr/>
        </p:nvSpPr>
        <p:spPr>
          <a:xfrm>
            <a:off x="1978063" y="5353114"/>
            <a:ext cx="286317" cy="709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2" name="Rectangle 61">
            <a:extLst>
              <a:ext uri="{FF2B5EF4-FFF2-40B4-BE49-F238E27FC236}">
                <a16:creationId xmlns:a16="http://schemas.microsoft.com/office/drawing/2014/main" id="{B4AA25FD-987F-45B4-B496-5016C6E17818}"/>
              </a:ext>
            </a:extLst>
          </p:cNvPr>
          <p:cNvSpPr/>
          <p:nvPr/>
        </p:nvSpPr>
        <p:spPr>
          <a:xfrm>
            <a:off x="440093" y="5353114"/>
            <a:ext cx="286317" cy="709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16" name="Rectangle 215">
            <a:extLst>
              <a:ext uri="{FF2B5EF4-FFF2-40B4-BE49-F238E27FC236}">
                <a16:creationId xmlns:a16="http://schemas.microsoft.com/office/drawing/2014/main" id="{9DC6AEE4-4808-49BC-9158-06ED9976DA28}"/>
              </a:ext>
            </a:extLst>
          </p:cNvPr>
          <p:cNvSpPr/>
          <p:nvPr/>
        </p:nvSpPr>
        <p:spPr>
          <a:xfrm>
            <a:off x="7629529" y="688301"/>
            <a:ext cx="4564944" cy="5603290"/>
          </a:xfrm>
          <a:prstGeom prst="rect">
            <a:avLst/>
          </a:prstGeom>
          <a:solidFill>
            <a:srgbClr val="576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215" name="Rectangle 214">
            <a:extLst>
              <a:ext uri="{FF2B5EF4-FFF2-40B4-BE49-F238E27FC236}">
                <a16:creationId xmlns:a16="http://schemas.microsoft.com/office/drawing/2014/main" id="{0A523D29-0450-4F2B-AAB4-1E6ABFAF8568}"/>
              </a:ext>
            </a:extLst>
          </p:cNvPr>
          <p:cNvSpPr/>
          <p:nvPr/>
        </p:nvSpPr>
        <p:spPr>
          <a:xfrm>
            <a:off x="923" y="686803"/>
            <a:ext cx="2886797" cy="5604788"/>
          </a:xfrm>
          <a:prstGeom prst="rect">
            <a:avLst/>
          </a:prstGeom>
          <a:solidFill>
            <a:srgbClr val="576C97">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83" name="TextBox 82">
            <a:extLst>
              <a:ext uri="{FF2B5EF4-FFF2-40B4-BE49-F238E27FC236}">
                <a16:creationId xmlns:a16="http://schemas.microsoft.com/office/drawing/2014/main" id="{42DEB0C2-90CB-4288-BE9C-C5672AE48A4A}"/>
              </a:ext>
            </a:extLst>
          </p:cNvPr>
          <p:cNvSpPr txBox="1"/>
          <p:nvPr/>
        </p:nvSpPr>
        <p:spPr>
          <a:xfrm>
            <a:off x="-1236" y="-15316"/>
            <a:ext cx="12192000" cy="722560"/>
          </a:xfrm>
          <a:prstGeom prst="rect">
            <a:avLst/>
          </a:prstGeom>
          <a:solidFill>
            <a:srgbClr val="3C4360"/>
          </a:solidFill>
          <a:ln>
            <a:noFill/>
          </a:ln>
        </p:spPr>
        <p:txBody>
          <a:bodyPr wrap="square" rtlCol="0">
            <a:noAutofit/>
          </a:bodyPr>
          <a:lstStyle/>
          <a:p>
            <a:pPr algn="ctr"/>
            <a:endParaRPr lang="en-US" sz="2400" b="1" dirty="0">
              <a:solidFill>
                <a:schemeClr val="bg1"/>
              </a:solidFill>
            </a:endParaRPr>
          </a:p>
        </p:txBody>
      </p:sp>
      <p:sp>
        <p:nvSpPr>
          <p:cNvPr id="19" name="TextBox 18">
            <a:extLst>
              <a:ext uri="{FF2B5EF4-FFF2-40B4-BE49-F238E27FC236}">
                <a16:creationId xmlns:a16="http://schemas.microsoft.com/office/drawing/2014/main" id="{FAA8732D-E697-477B-87D5-EA2C5F3FBB4A}"/>
              </a:ext>
            </a:extLst>
          </p:cNvPr>
          <p:cNvSpPr txBox="1"/>
          <p:nvPr/>
        </p:nvSpPr>
        <p:spPr>
          <a:xfrm>
            <a:off x="-23217" y="6248185"/>
            <a:ext cx="12192000" cy="646331"/>
          </a:xfrm>
          <a:prstGeom prst="rect">
            <a:avLst/>
          </a:prstGeom>
          <a:noFill/>
        </p:spPr>
        <p:txBody>
          <a:bodyPr wrap="square" rtlCol="0">
            <a:spAutoFit/>
          </a:bodyPr>
          <a:lstStyle/>
          <a:p>
            <a:r>
              <a:rPr lang="en-NZ" sz="900" baseline="30000" dirty="0" err="1">
                <a:solidFill>
                  <a:schemeClr val="bg2">
                    <a:lumMod val="25000"/>
                  </a:schemeClr>
                </a:solidFill>
              </a:rPr>
              <a:t>a</a:t>
            </a:r>
            <a:r>
              <a:rPr lang="en-NZ" sz="900" dirty="0" err="1">
                <a:solidFill>
                  <a:schemeClr val="bg2">
                    <a:lumMod val="25000"/>
                  </a:schemeClr>
                </a:solidFill>
              </a:rPr>
              <a:t>European</a:t>
            </a:r>
            <a:r>
              <a:rPr lang="en-NZ" sz="900" dirty="0">
                <a:solidFill>
                  <a:schemeClr val="bg2">
                    <a:lumMod val="25000"/>
                  </a:schemeClr>
                </a:solidFill>
              </a:rPr>
              <a:t> Medicines Agency endpoint; </a:t>
            </a:r>
            <a:r>
              <a:rPr lang="en-NZ" sz="900" baseline="30000" dirty="0">
                <a:solidFill>
                  <a:schemeClr val="bg2">
                    <a:lumMod val="25000"/>
                  </a:schemeClr>
                </a:solidFill>
              </a:rPr>
              <a:t>b</a:t>
            </a:r>
            <a:r>
              <a:rPr lang="en-US" sz="900" dirty="0">
                <a:solidFill>
                  <a:schemeClr val="bg2">
                    <a:lumMod val="25000"/>
                  </a:schemeClr>
                </a:solidFill>
              </a:rPr>
              <a:t>Negative illicit opioid urine test results affirmed by self-report of no illicit opioid use</a:t>
            </a:r>
            <a:r>
              <a:rPr lang="en-NZ" sz="900" dirty="0">
                <a:solidFill>
                  <a:schemeClr val="bg2">
                    <a:lumMod val="25000"/>
                  </a:schemeClr>
                </a:solidFill>
              </a:rPr>
              <a:t>; </a:t>
            </a:r>
            <a:r>
              <a:rPr lang="en-NZ" sz="900" baseline="30000" dirty="0" err="1">
                <a:solidFill>
                  <a:schemeClr val="bg2">
                    <a:lumMod val="25000"/>
                  </a:schemeClr>
                </a:solidFill>
              </a:rPr>
              <a:t>c</a:t>
            </a:r>
            <a:r>
              <a:rPr lang="en-NZ" sz="900" dirty="0" err="1">
                <a:solidFill>
                  <a:schemeClr val="bg2">
                    <a:lumMod val="25000"/>
                  </a:schemeClr>
                </a:solidFill>
              </a:rPr>
              <a:t>Measured</a:t>
            </a:r>
            <a:r>
              <a:rPr lang="en-NZ" sz="900" dirty="0">
                <a:solidFill>
                  <a:schemeClr val="bg2">
                    <a:lumMod val="25000"/>
                  </a:schemeClr>
                </a:solidFill>
              </a:rPr>
              <a:t> with a visual analogue scale</a:t>
            </a:r>
            <a:r>
              <a:rPr lang="en-US" sz="900" dirty="0">
                <a:solidFill>
                  <a:schemeClr val="bg2">
                    <a:lumMod val="25000"/>
                  </a:schemeClr>
                </a:solidFill>
              </a:rPr>
              <a:t>; </a:t>
            </a:r>
            <a:r>
              <a:rPr lang="en-US" sz="900" baseline="30000" dirty="0">
                <a:solidFill>
                  <a:schemeClr val="bg2">
                    <a:lumMod val="25000"/>
                  </a:schemeClr>
                </a:solidFill>
              </a:rPr>
              <a:t>d</a:t>
            </a:r>
            <a:r>
              <a:rPr lang="en-NZ" sz="900" dirty="0">
                <a:solidFill>
                  <a:schemeClr val="bg2">
                    <a:lumMod val="25000"/>
                  </a:schemeClr>
                </a:solidFill>
              </a:rPr>
              <a:t>Measured with the clinical opiate withdrawal scale; </a:t>
            </a:r>
            <a:r>
              <a:rPr lang="en-NZ" sz="900" baseline="30000" dirty="0">
                <a:solidFill>
                  <a:schemeClr val="bg2">
                    <a:lumMod val="25000"/>
                  </a:schemeClr>
                </a:solidFill>
              </a:rPr>
              <a:t>e</a:t>
            </a:r>
            <a:r>
              <a:rPr lang="en-US" sz="900" dirty="0">
                <a:solidFill>
                  <a:schemeClr val="bg2">
                    <a:lumMod val="25000"/>
                  </a:schemeClr>
                </a:solidFill>
              </a:rPr>
              <a:t>See SmPC for complete AE profile; </a:t>
            </a:r>
            <a:r>
              <a:rPr lang="en-US" sz="900" baseline="30000" dirty="0" err="1">
                <a:solidFill>
                  <a:schemeClr val="bg2">
                    <a:lumMod val="25000"/>
                  </a:schemeClr>
                </a:solidFill>
              </a:rPr>
              <a:t>f</a:t>
            </a:r>
            <a:r>
              <a:rPr lang="en-US" sz="900" dirty="0" err="1">
                <a:solidFill>
                  <a:schemeClr val="bg2">
                    <a:lumMod val="25000"/>
                  </a:schemeClr>
                </a:solidFill>
              </a:rPr>
              <a:t>Includes</a:t>
            </a:r>
            <a:r>
              <a:rPr lang="en-US" sz="900" dirty="0">
                <a:solidFill>
                  <a:schemeClr val="bg2">
                    <a:lumMod val="25000"/>
                  </a:schemeClr>
                </a:solidFill>
              </a:rPr>
              <a:t> 4 accidental drug overdoses and 1 intentional overdose; </a:t>
            </a:r>
            <a:r>
              <a:rPr lang="en-US" sz="900" baseline="30000" dirty="0" err="1">
                <a:solidFill>
                  <a:schemeClr val="bg2">
                    <a:lumMod val="25000"/>
                  </a:schemeClr>
                </a:solidFill>
              </a:rPr>
              <a:t>g</a:t>
            </a:r>
            <a:r>
              <a:rPr lang="en-US" sz="900" dirty="0" err="1">
                <a:solidFill>
                  <a:schemeClr val="bg2">
                    <a:lumMod val="25000"/>
                  </a:schemeClr>
                </a:solidFill>
              </a:rPr>
              <a:t>Owing</a:t>
            </a:r>
            <a:r>
              <a:rPr lang="en-US" sz="900" dirty="0">
                <a:solidFill>
                  <a:schemeClr val="bg2">
                    <a:lumMod val="25000"/>
                  </a:schemeClr>
                </a:solidFill>
              </a:rPr>
              <a:t> to a traffic accident assessed as unlikely to be related to the study drug</a:t>
            </a:r>
            <a:r>
              <a:rPr lang="en-NZ" sz="900" dirty="0">
                <a:solidFill>
                  <a:schemeClr val="bg2">
                    <a:lumMod val="25000"/>
                  </a:schemeClr>
                </a:solidFill>
              </a:rPr>
              <a:t>.</a:t>
            </a:r>
            <a:br>
              <a:rPr lang="en-NZ" sz="900" dirty="0">
                <a:solidFill>
                  <a:schemeClr val="bg2">
                    <a:lumMod val="25000"/>
                  </a:schemeClr>
                </a:solidFill>
              </a:rPr>
            </a:br>
            <a:r>
              <a:rPr lang="en-NZ" sz="900" dirty="0">
                <a:solidFill>
                  <a:schemeClr val="bg2">
                    <a:lumMod val="25000"/>
                  </a:schemeClr>
                </a:solidFill>
              </a:rPr>
              <a:t>AE, adverse event; BNX, sublingual buprenorphine/naloxone; CDF, cumulative distribution function; OUD, opioid use disorder; PRB, subcutaneous prolonged-release buprenorphine;</a:t>
            </a:r>
            <a:r>
              <a:rPr lang="en-US" sz="900" dirty="0"/>
              <a:t> R, </a:t>
            </a:r>
            <a:r>
              <a:rPr lang="en-US" sz="900" dirty="0" err="1"/>
              <a:t>randomisation</a:t>
            </a:r>
            <a:r>
              <a:rPr lang="en-US" sz="900" dirty="0"/>
              <a:t>; SL, sublingual</a:t>
            </a:r>
            <a:r>
              <a:rPr lang="en-NZ" sz="900" dirty="0">
                <a:solidFill>
                  <a:schemeClr val="bg2">
                    <a:lumMod val="25000"/>
                  </a:schemeClr>
                </a:solidFill>
              </a:rPr>
              <a:t>.</a:t>
            </a:r>
            <a:br>
              <a:rPr lang="en-NZ" sz="900" dirty="0">
                <a:solidFill>
                  <a:schemeClr val="bg2">
                    <a:lumMod val="25000"/>
                  </a:schemeClr>
                </a:solidFill>
              </a:rPr>
            </a:br>
            <a:r>
              <a:rPr lang="en-NZ" sz="900" b="1" dirty="0">
                <a:solidFill>
                  <a:srgbClr val="7030A0"/>
                </a:solidFill>
              </a:rPr>
              <a:t>1.</a:t>
            </a:r>
            <a:r>
              <a:rPr lang="en-NZ" sz="900" dirty="0">
                <a:solidFill>
                  <a:schemeClr val="bg2">
                    <a:lumMod val="25000"/>
                  </a:schemeClr>
                </a:solidFill>
              </a:rPr>
              <a:t> </a:t>
            </a:r>
            <a:r>
              <a:rPr lang="en-NZ" sz="900" dirty="0" err="1">
                <a:solidFill>
                  <a:schemeClr val="bg2">
                    <a:lumMod val="25000"/>
                  </a:schemeClr>
                </a:solidFill>
              </a:rPr>
              <a:t>Lofwall</a:t>
            </a:r>
            <a:r>
              <a:rPr lang="en-NZ" sz="900" dirty="0">
                <a:solidFill>
                  <a:schemeClr val="bg2">
                    <a:lumMod val="25000"/>
                  </a:schemeClr>
                </a:solidFill>
              </a:rPr>
              <a:t> MR, et al. </a:t>
            </a:r>
            <a:r>
              <a:rPr lang="en-NZ" sz="900" i="1" dirty="0">
                <a:solidFill>
                  <a:schemeClr val="bg2">
                    <a:lumMod val="25000"/>
                  </a:schemeClr>
                </a:solidFill>
              </a:rPr>
              <a:t>JAMA Intern Med </a:t>
            </a:r>
            <a:r>
              <a:rPr lang="en-NZ" sz="900" dirty="0">
                <a:solidFill>
                  <a:schemeClr val="bg2">
                    <a:lumMod val="25000"/>
                  </a:schemeClr>
                </a:solidFill>
              </a:rPr>
              <a:t>2018;178:764</a:t>
            </a:r>
            <a:r>
              <a:rPr lang="en-NZ" sz="900" dirty="0">
                <a:solidFill>
                  <a:schemeClr val="bg2">
                    <a:lumMod val="25000"/>
                  </a:schemeClr>
                </a:solidFill>
                <a:cs typeface="Arial" panose="020B0604020202020204" pitchFamily="34" charset="0"/>
              </a:rPr>
              <a:t>–</a:t>
            </a:r>
            <a:r>
              <a:rPr lang="en-NZ" sz="900" dirty="0">
                <a:solidFill>
                  <a:schemeClr val="bg2">
                    <a:lumMod val="25000"/>
                  </a:schemeClr>
                </a:solidFill>
              </a:rPr>
              <a:t>773; </a:t>
            </a:r>
            <a:r>
              <a:rPr lang="en-NZ" sz="900" b="1" dirty="0">
                <a:solidFill>
                  <a:srgbClr val="7030A0"/>
                </a:solidFill>
              </a:rPr>
              <a:t>2.</a:t>
            </a:r>
            <a:r>
              <a:rPr lang="en-NZ" sz="900" dirty="0">
                <a:solidFill>
                  <a:schemeClr val="bg2">
                    <a:lumMod val="25000"/>
                  </a:schemeClr>
                </a:solidFill>
              </a:rPr>
              <a:t> </a:t>
            </a:r>
            <a:r>
              <a:rPr lang="en-US" sz="900" dirty="0">
                <a:solidFill>
                  <a:schemeClr val="bg2">
                    <a:lumMod val="25000"/>
                  </a:schemeClr>
                </a:solidFill>
              </a:rPr>
              <a:t>Lofwall MR, Walsh SL. </a:t>
            </a:r>
            <a:r>
              <a:rPr lang="en-US" sz="900" i="1" dirty="0">
                <a:solidFill>
                  <a:schemeClr val="bg2">
                    <a:lumMod val="25000"/>
                  </a:schemeClr>
                </a:solidFill>
              </a:rPr>
              <a:t>J Addict Med</a:t>
            </a:r>
            <a:r>
              <a:rPr lang="en-US" sz="900" dirty="0">
                <a:solidFill>
                  <a:schemeClr val="bg2">
                    <a:lumMod val="25000"/>
                  </a:schemeClr>
                </a:solidFill>
              </a:rPr>
              <a:t> 2014;8:315</a:t>
            </a:r>
            <a:r>
              <a:rPr lang="en-US" sz="900" dirty="0">
                <a:solidFill>
                  <a:schemeClr val="bg2">
                    <a:lumMod val="25000"/>
                  </a:schemeClr>
                </a:solidFill>
                <a:cs typeface="Arial" panose="020B0604020202020204" pitchFamily="34" charset="0"/>
              </a:rPr>
              <a:t>–</a:t>
            </a:r>
            <a:r>
              <a:rPr lang="en-US" sz="900" dirty="0">
                <a:solidFill>
                  <a:schemeClr val="bg2">
                    <a:lumMod val="25000"/>
                  </a:schemeClr>
                </a:solidFill>
              </a:rPr>
              <a:t>326; </a:t>
            </a:r>
            <a:r>
              <a:rPr lang="en-US" sz="900" b="1" dirty="0">
                <a:solidFill>
                  <a:srgbClr val="7030A0"/>
                </a:solidFill>
              </a:rPr>
              <a:t>3</a:t>
            </a:r>
            <a:r>
              <a:rPr lang="en-US" sz="900" dirty="0">
                <a:solidFill>
                  <a:schemeClr val="bg2">
                    <a:lumMod val="25000"/>
                  </a:schemeClr>
                </a:solidFill>
              </a:rPr>
              <a:t>. Toce MS, et al. </a:t>
            </a:r>
            <a:r>
              <a:rPr lang="en-US" sz="900" i="1" dirty="0">
                <a:solidFill>
                  <a:schemeClr val="bg2">
                    <a:lumMod val="25000"/>
                  </a:schemeClr>
                </a:solidFill>
              </a:rPr>
              <a:t>Clin Toxicol (Phila)</a:t>
            </a:r>
            <a:r>
              <a:rPr lang="en-US" sz="900" dirty="0">
                <a:solidFill>
                  <a:schemeClr val="bg2">
                    <a:lumMod val="25000"/>
                  </a:schemeClr>
                </a:solidFill>
              </a:rPr>
              <a:t> 2017;55:12</a:t>
            </a:r>
            <a:r>
              <a:rPr lang="en-US" sz="900" dirty="0">
                <a:solidFill>
                  <a:schemeClr val="bg2">
                    <a:lumMod val="25000"/>
                  </a:schemeClr>
                </a:solidFill>
                <a:cs typeface="Arial" panose="020B0604020202020204" pitchFamily="34" charset="0"/>
              </a:rPr>
              <a:t>–</a:t>
            </a:r>
            <a:r>
              <a:rPr lang="en-US" sz="900" dirty="0">
                <a:solidFill>
                  <a:schemeClr val="bg2">
                    <a:lumMod val="25000"/>
                  </a:schemeClr>
                </a:solidFill>
              </a:rPr>
              <a:t>17; </a:t>
            </a:r>
            <a:r>
              <a:rPr lang="en-US" sz="900" b="1" dirty="0">
                <a:solidFill>
                  <a:srgbClr val="7030A0"/>
                </a:solidFill>
              </a:rPr>
              <a:t>4</a:t>
            </a:r>
            <a:r>
              <a:rPr lang="en-US" sz="900" dirty="0">
                <a:solidFill>
                  <a:schemeClr val="bg2">
                    <a:lumMod val="25000"/>
                  </a:schemeClr>
                </a:solidFill>
              </a:rPr>
              <a:t>. Centers for Disease Control and Prevention. </a:t>
            </a:r>
            <a:r>
              <a:rPr lang="en-US" sz="900" i="1" dirty="0">
                <a:solidFill>
                  <a:schemeClr val="bg2">
                    <a:lumMod val="25000"/>
                  </a:schemeClr>
                </a:solidFill>
              </a:rPr>
              <a:t>MMWR Morb Mortal Wkly Rep</a:t>
            </a:r>
            <a:r>
              <a:rPr lang="en-US" sz="900" dirty="0">
                <a:solidFill>
                  <a:schemeClr val="bg2">
                    <a:lumMod val="25000"/>
                  </a:schemeClr>
                </a:solidFill>
              </a:rPr>
              <a:t> 2013;62:56.</a:t>
            </a:r>
          </a:p>
        </p:txBody>
      </p:sp>
      <p:sp>
        <p:nvSpPr>
          <p:cNvPr id="14" name="Rectangle: Rounded Corners 13">
            <a:extLst>
              <a:ext uri="{FF2B5EF4-FFF2-40B4-BE49-F238E27FC236}">
                <a16:creationId xmlns:a16="http://schemas.microsoft.com/office/drawing/2014/main" id="{01337EC0-8742-4CDC-9488-8DBE926898AA}"/>
              </a:ext>
            </a:extLst>
          </p:cNvPr>
          <p:cNvSpPr/>
          <p:nvPr/>
        </p:nvSpPr>
        <p:spPr>
          <a:xfrm>
            <a:off x="134056" y="3793701"/>
            <a:ext cx="2573338" cy="990711"/>
          </a:xfrm>
          <a:prstGeom prst="roundRect">
            <a:avLst/>
          </a:prstGeom>
          <a:solidFill>
            <a:srgbClr val="3C43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Adults diagnosed with and seeking treatment for moderate-to-severe OUD (N=428)</a:t>
            </a:r>
            <a:endParaRPr lang="en-NZ" sz="1400" b="1" dirty="0"/>
          </a:p>
        </p:txBody>
      </p:sp>
      <p:sp>
        <p:nvSpPr>
          <p:cNvPr id="48" name="Oval 47">
            <a:extLst>
              <a:ext uri="{FF2B5EF4-FFF2-40B4-BE49-F238E27FC236}">
                <a16:creationId xmlns:a16="http://schemas.microsoft.com/office/drawing/2014/main" id="{181D470A-3ACE-4852-AEBF-DFC994999988}"/>
              </a:ext>
            </a:extLst>
          </p:cNvPr>
          <p:cNvSpPr/>
          <p:nvPr/>
        </p:nvSpPr>
        <p:spPr>
          <a:xfrm>
            <a:off x="1235985" y="4996906"/>
            <a:ext cx="369332" cy="315928"/>
          </a:xfrm>
          <a:prstGeom prst="ellipse">
            <a:avLst/>
          </a:prstGeom>
          <a:solidFill>
            <a:srgbClr val="3C43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a:t>
            </a:r>
            <a:endParaRPr lang="en-NZ" dirty="0"/>
          </a:p>
        </p:txBody>
      </p:sp>
      <p:grpSp>
        <p:nvGrpSpPr>
          <p:cNvPr id="3" name="Group 2">
            <a:extLst>
              <a:ext uri="{FF2B5EF4-FFF2-40B4-BE49-F238E27FC236}">
                <a16:creationId xmlns:a16="http://schemas.microsoft.com/office/drawing/2014/main" id="{AF4B1AC1-FDD5-48BD-A9D8-4E4525EF61AC}"/>
              </a:ext>
            </a:extLst>
          </p:cNvPr>
          <p:cNvGrpSpPr/>
          <p:nvPr/>
        </p:nvGrpSpPr>
        <p:grpSpPr>
          <a:xfrm>
            <a:off x="1427647" y="5347283"/>
            <a:ext cx="1554829" cy="944308"/>
            <a:chOff x="1730422" y="2138781"/>
            <a:chExt cx="1554829" cy="944308"/>
          </a:xfrm>
        </p:grpSpPr>
        <p:pic>
          <p:nvPicPr>
            <p:cNvPr id="18" name="Graphic 17" descr="Medicine with solid fill">
              <a:extLst>
                <a:ext uri="{FF2B5EF4-FFF2-40B4-BE49-F238E27FC236}">
                  <a16:creationId xmlns:a16="http://schemas.microsoft.com/office/drawing/2014/main" id="{68952C3E-F602-4CBD-B631-3A9BAC2197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77304" y="2153979"/>
              <a:ext cx="369332" cy="369332"/>
            </a:xfrm>
            <a:prstGeom prst="rect">
              <a:avLst/>
            </a:prstGeom>
          </p:spPr>
        </p:pic>
        <p:pic>
          <p:nvPicPr>
            <p:cNvPr id="46" name="Graphic 45" descr="Needle outline">
              <a:extLst>
                <a:ext uri="{FF2B5EF4-FFF2-40B4-BE49-F238E27FC236}">
                  <a16:creationId xmlns:a16="http://schemas.microsoft.com/office/drawing/2014/main" id="{72E4A822-7C97-43E6-BC39-5A443A5A8BB0}"/>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2045283" y="2138781"/>
              <a:ext cx="369332" cy="369332"/>
            </a:xfrm>
            <a:prstGeom prst="rect">
              <a:avLst/>
            </a:prstGeom>
          </p:spPr>
        </p:pic>
        <p:sp>
          <p:nvSpPr>
            <p:cNvPr id="89" name="TextBox 88">
              <a:extLst>
                <a:ext uri="{FF2B5EF4-FFF2-40B4-BE49-F238E27FC236}">
                  <a16:creationId xmlns:a16="http://schemas.microsoft.com/office/drawing/2014/main" id="{D0BF2B80-8AD8-42C4-BBE0-941497A573BD}"/>
                </a:ext>
              </a:extLst>
            </p:cNvPr>
            <p:cNvSpPr txBox="1"/>
            <p:nvPr/>
          </p:nvSpPr>
          <p:spPr>
            <a:xfrm>
              <a:off x="1730422" y="2482925"/>
              <a:ext cx="1554829" cy="600164"/>
            </a:xfrm>
            <a:prstGeom prst="rect">
              <a:avLst/>
            </a:prstGeom>
            <a:noFill/>
          </p:spPr>
          <p:txBody>
            <a:bodyPr wrap="square" rtlCol="0">
              <a:spAutoFit/>
            </a:bodyPr>
            <a:lstStyle/>
            <a:p>
              <a:pPr algn="ctr"/>
              <a:r>
                <a:rPr lang="en-US" sz="1100" dirty="0">
                  <a:solidFill>
                    <a:srgbClr val="3C4360"/>
                  </a:solidFill>
                </a:rPr>
                <a:t>Titrated BNX</a:t>
              </a:r>
              <a:br>
                <a:rPr lang="en-US" sz="1100" dirty="0">
                  <a:solidFill>
                    <a:srgbClr val="3C4360"/>
                  </a:solidFill>
                </a:rPr>
              </a:br>
              <a:r>
                <a:rPr lang="en-US" sz="1100" dirty="0">
                  <a:solidFill>
                    <a:srgbClr val="3C4360"/>
                  </a:solidFill>
                </a:rPr>
                <a:t>+ placebo injection</a:t>
              </a:r>
            </a:p>
            <a:p>
              <a:pPr algn="ctr"/>
              <a:r>
                <a:rPr lang="en-US" sz="1100" dirty="0">
                  <a:solidFill>
                    <a:srgbClr val="3C4360"/>
                  </a:solidFill>
                </a:rPr>
                <a:t>for 24 weeks</a:t>
              </a:r>
              <a:endParaRPr lang="en-NZ" sz="1100" dirty="0">
                <a:solidFill>
                  <a:srgbClr val="3C4360"/>
                </a:solidFill>
              </a:endParaRPr>
            </a:p>
          </p:txBody>
        </p:sp>
      </p:grpSp>
      <p:grpSp>
        <p:nvGrpSpPr>
          <p:cNvPr id="2" name="Group 1">
            <a:extLst>
              <a:ext uri="{FF2B5EF4-FFF2-40B4-BE49-F238E27FC236}">
                <a16:creationId xmlns:a16="http://schemas.microsoft.com/office/drawing/2014/main" id="{18BB2308-3ADF-455A-AC39-CB78F82BC12B}"/>
              </a:ext>
            </a:extLst>
          </p:cNvPr>
          <p:cNvGrpSpPr/>
          <p:nvPr/>
        </p:nvGrpSpPr>
        <p:grpSpPr>
          <a:xfrm>
            <a:off x="-92398" y="5346735"/>
            <a:ext cx="1614649" cy="933278"/>
            <a:chOff x="4345451" y="2524584"/>
            <a:chExt cx="1614649" cy="933278"/>
          </a:xfrm>
        </p:grpSpPr>
        <p:pic>
          <p:nvPicPr>
            <p:cNvPr id="25" name="Graphic 24" descr="Needle with solid fill">
              <a:extLst>
                <a:ext uri="{FF2B5EF4-FFF2-40B4-BE49-F238E27FC236}">
                  <a16:creationId xmlns:a16="http://schemas.microsoft.com/office/drawing/2014/main" id="{A118EF3B-73CB-4D3E-9CCD-FDB567DF2F9A}"/>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774572" y="2524584"/>
              <a:ext cx="369332" cy="369332"/>
            </a:xfrm>
            <a:prstGeom prst="rect">
              <a:avLst/>
            </a:prstGeom>
          </p:spPr>
        </p:pic>
        <p:pic>
          <p:nvPicPr>
            <p:cNvPr id="85" name="Graphic 84" descr="Medicine outline">
              <a:extLst>
                <a:ext uri="{FF2B5EF4-FFF2-40B4-BE49-F238E27FC236}">
                  <a16:creationId xmlns:a16="http://schemas.microsoft.com/office/drawing/2014/main" id="{0A27D799-BECF-4C3F-B7BD-C355D4492AC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080333" y="2539150"/>
              <a:ext cx="369333" cy="369333"/>
            </a:xfrm>
            <a:prstGeom prst="rect">
              <a:avLst/>
            </a:prstGeom>
          </p:spPr>
        </p:pic>
        <p:sp>
          <p:nvSpPr>
            <p:cNvPr id="90" name="TextBox 89">
              <a:extLst>
                <a:ext uri="{FF2B5EF4-FFF2-40B4-BE49-F238E27FC236}">
                  <a16:creationId xmlns:a16="http://schemas.microsoft.com/office/drawing/2014/main" id="{41E6BB43-49D6-4067-8E22-7672E79E39C8}"/>
                </a:ext>
              </a:extLst>
            </p:cNvPr>
            <p:cNvSpPr txBox="1"/>
            <p:nvPr/>
          </p:nvSpPr>
          <p:spPr>
            <a:xfrm>
              <a:off x="4345451" y="2857698"/>
              <a:ext cx="1614649" cy="600164"/>
            </a:xfrm>
            <a:prstGeom prst="rect">
              <a:avLst/>
            </a:prstGeom>
            <a:noFill/>
          </p:spPr>
          <p:txBody>
            <a:bodyPr wrap="square" rtlCol="0">
              <a:spAutoFit/>
            </a:bodyPr>
            <a:lstStyle/>
            <a:p>
              <a:pPr algn="ctr"/>
              <a:r>
                <a:rPr lang="en-US" sz="1100" dirty="0">
                  <a:solidFill>
                    <a:srgbClr val="3C4360"/>
                  </a:solidFill>
                </a:rPr>
                <a:t>Titrated </a:t>
              </a:r>
              <a:br>
                <a:rPr lang="en-US" sz="1100" dirty="0">
                  <a:solidFill>
                    <a:srgbClr val="3C4360"/>
                  </a:solidFill>
                </a:rPr>
              </a:br>
              <a:r>
                <a:rPr lang="en-US" sz="1100" dirty="0">
                  <a:solidFill>
                    <a:srgbClr val="3C4360"/>
                  </a:solidFill>
                </a:rPr>
                <a:t>weekly/monthly PRB</a:t>
              </a:r>
              <a:br>
                <a:rPr lang="en-US" sz="1100" dirty="0">
                  <a:solidFill>
                    <a:srgbClr val="3C4360"/>
                  </a:solidFill>
                </a:rPr>
              </a:br>
              <a:r>
                <a:rPr lang="en-US" sz="1100" dirty="0">
                  <a:solidFill>
                    <a:srgbClr val="3C4360"/>
                  </a:solidFill>
                </a:rPr>
                <a:t>+ placebo for 24 weeks</a:t>
              </a:r>
              <a:endParaRPr lang="en-NZ" sz="1100" dirty="0">
                <a:solidFill>
                  <a:srgbClr val="3C4360"/>
                </a:solidFill>
              </a:endParaRPr>
            </a:p>
          </p:txBody>
        </p:sp>
      </p:grpSp>
      <p:cxnSp>
        <p:nvCxnSpPr>
          <p:cNvPr id="8" name="Connector: Elbow 7">
            <a:extLst>
              <a:ext uri="{FF2B5EF4-FFF2-40B4-BE49-F238E27FC236}">
                <a16:creationId xmlns:a16="http://schemas.microsoft.com/office/drawing/2014/main" id="{908C2673-2F89-44F0-8F5D-9BCF46C19744}"/>
              </a:ext>
            </a:extLst>
          </p:cNvPr>
          <p:cNvCxnSpPr>
            <a:cxnSpLocks/>
            <a:stCxn id="48" idx="6"/>
            <a:endCxn id="7" idx="0"/>
          </p:cNvCxnSpPr>
          <p:nvPr/>
        </p:nvCxnSpPr>
        <p:spPr>
          <a:xfrm>
            <a:off x="1605317" y="5154870"/>
            <a:ext cx="515905" cy="198244"/>
          </a:xfrm>
          <a:prstGeom prst="bentConnector2">
            <a:avLst/>
          </a:prstGeom>
          <a:ln>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0" name="Connector: Elbow 129">
            <a:extLst>
              <a:ext uri="{FF2B5EF4-FFF2-40B4-BE49-F238E27FC236}">
                <a16:creationId xmlns:a16="http://schemas.microsoft.com/office/drawing/2014/main" id="{EF11F7A5-9979-429D-94F3-BDA93FD2FDDA}"/>
              </a:ext>
            </a:extLst>
          </p:cNvPr>
          <p:cNvCxnSpPr>
            <a:cxnSpLocks/>
            <a:stCxn id="48" idx="2"/>
            <a:endCxn id="62" idx="0"/>
          </p:cNvCxnSpPr>
          <p:nvPr/>
        </p:nvCxnSpPr>
        <p:spPr>
          <a:xfrm rot="10800000" flipV="1">
            <a:off x="583253" y="5154870"/>
            <a:ext cx="652733" cy="198244"/>
          </a:xfrm>
          <a:prstGeom prst="bentConnector2">
            <a:avLst/>
          </a:prstGeom>
          <a:ln>
            <a:solidFill>
              <a:schemeClr val="accent1">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0AAB6EE-CAAA-435E-A37A-AA6DCD60F61A}"/>
              </a:ext>
            </a:extLst>
          </p:cNvPr>
          <p:cNvCxnSpPr>
            <a:cxnSpLocks/>
            <a:stCxn id="14" idx="2"/>
            <a:endCxn id="48" idx="0"/>
          </p:cNvCxnSpPr>
          <p:nvPr/>
        </p:nvCxnSpPr>
        <p:spPr>
          <a:xfrm flipH="1">
            <a:off x="1420651" y="4784412"/>
            <a:ext cx="74" cy="212494"/>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80" name="TextBox 179">
            <a:extLst>
              <a:ext uri="{FF2B5EF4-FFF2-40B4-BE49-F238E27FC236}">
                <a16:creationId xmlns:a16="http://schemas.microsoft.com/office/drawing/2014/main" id="{C16F7B0D-7375-487E-BFCB-81B4870F3B50}"/>
              </a:ext>
            </a:extLst>
          </p:cNvPr>
          <p:cNvSpPr txBox="1"/>
          <p:nvPr/>
        </p:nvSpPr>
        <p:spPr>
          <a:xfrm>
            <a:off x="678190" y="4923594"/>
            <a:ext cx="581949" cy="261610"/>
          </a:xfrm>
          <a:prstGeom prst="rect">
            <a:avLst/>
          </a:prstGeom>
          <a:noFill/>
        </p:spPr>
        <p:txBody>
          <a:bodyPr wrap="square" rtlCol="0">
            <a:spAutoFit/>
          </a:bodyPr>
          <a:lstStyle/>
          <a:p>
            <a:r>
              <a:rPr lang="en-US" sz="1100" dirty="0">
                <a:solidFill>
                  <a:srgbClr val="3C4360"/>
                </a:solidFill>
              </a:rPr>
              <a:t>n=213</a:t>
            </a:r>
            <a:endParaRPr lang="en-NZ" sz="1100" dirty="0">
              <a:solidFill>
                <a:srgbClr val="3C4360"/>
              </a:solidFill>
            </a:endParaRPr>
          </a:p>
        </p:txBody>
      </p:sp>
      <p:sp>
        <p:nvSpPr>
          <p:cNvPr id="181" name="TextBox 180">
            <a:extLst>
              <a:ext uri="{FF2B5EF4-FFF2-40B4-BE49-F238E27FC236}">
                <a16:creationId xmlns:a16="http://schemas.microsoft.com/office/drawing/2014/main" id="{DF58CE05-2BA3-4266-8A06-45122215102B}"/>
              </a:ext>
            </a:extLst>
          </p:cNvPr>
          <p:cNvSpPr txBox="1"/>
          <p:nvPr/>
        </p:nvSpPr>
        <p:spPr>
          <a:xfrm>
            <a:off x="1605317" y="4932874"/>
            <a:ext cx="581949" cy="261610"/>
          </a:xfrm>
          <a:prstGeom prst="rect">
            <a:avLst/>
          </a:prstGeom>
          <a:noFill/>
        </p:spPr>
        <p:txBody>
          <a:bodyPr wrap="square" rtlCol="0">
            <a:spAutoFit/>
          </a:bodyPr>
          <a:lstStyle/>
          <a:p>
            <a:r>
              <a:rPr lang="en-US" sz="1100" dirty="0">
                <a:solidFill>
                  <a:srgbClr val="3C4360"/>
                </a:solidFill>
              </a:rPr>
              <a:t>n=215</a:t>
            </a:r>
            <a:endParaRPr lang="en-NZ" sz="1100" dirty="0">
              <a:solidFill>
                <a:srgbClr val="3C4360"/>
              </a:solidFill>
            </a:endParaRPr>
          </a:p>
        </p:txBody>
      </p:sp>
      <p:sp>
        <p:nvSpPr>
          <p:cNvPr id="184" name="TextBox 183">
            <a:extLst>
              <a:ext uri="{FF2B5EF4-FFF2-40B4-BE49-F238E27FC236}">
                <a16:creationId xmlns:a16="http://schemas.microsoft.com/office/drawing/2014/main" id="{168E97BD-3F6C-4A9E-835B-14DD9745D48B}"/>
              </a:ext>
            </a:extLst>
          </p:cNvPr>
          <p:cNvSpPr txBox="1"/>
          <p:nvPr/>
        </p:nvSpPr>
        <p:spPr>
          <a:xfrm>
            <a:off x="9603546" y="5751294"/>
            <a:ext cx="2321754" cy="461665"/>
          </a:xfrm>
          <a:prstGeom prst="rect">
            <a:avLst/>
          </a:prstGeom>
          <a:noFill/>
        </p:spPr>
        <p:txBody>
          <a:bodyPr wrap="square" rtlCol="0">
            <a:spAutoFit/>
          </a:bodyPr>
          <a:lstStyle/>
          <a:p>
            <a:pPr algn="ctr"/>
            <a:r>
              <a:rPr lang="en-US" sz="1200" dirty="0">
                <a:solidFill>
                  <a:srgbClr val="3C4360"/>
                </a:solidFill>
              </a:rPr>
              <a:t>All injection site reactions were mild or moderate in intensity</a:t>
            </a:r>
          </a:p>
        </p:txBody>
      </p:sp>
      <p:pic>
        <p:nvPicPr>
          <p:cNvPr id="191" name="Graphic 190" descr="Downstairs with solid fill">
            <a:extLst>
              <a:ext uri="{FF2B5EF4-FFF2-40B4-BE49-F238E27FC236}">
                <a16:creationId xmlns:a16="http://schemas.microsoft.com/office/drawing/2014/main" id="{FC61C3C0-A40B-443B-B74F-F6493084E95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7794125" y="734718"/>
            <a:ext cx="661469" cy="661469"/>
          </a:xfrm>
          <a:prstGeom prst="rect">
            <a:avLst/>
          </a:prstGeom>
        </p:spPr>
      </p:pic>
      <p:pic>
        <p:nvPicPr>
          <p:cNvPr id="193" name="Graphic 192" descr="Chat with solid fill">
            <a:extLst>
              <a:ext uri="{FF2B5EF4-FFF2-40B4-BE49-F238E27FC236}">
                <a16:creationId xmlns:a16="http://schemas.microsoft.com/office/drawing/2014/main" id="{972AE576-13CF-4DA5-A1A8-273362C03AA4}"/>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7666756" y="1225462"/>
            <a:ext cx="957602" cy="957602"/>
          </a:xfrm>
          <a:prstGeom prst="rect">
            <a:avLst/>
          </a:prstGeom>
        </p:spPr>
      </p:pic>
      <p:pic>
        <p:nvPicPr>
          <p:cNvPr id="200" name="Graphic 199" descr="Needle with solid fill">
            <a:extLst>
              <a:ext uri="{FF2B5EF4-FFF2-40B4-BE49-F238E27FC236}">
                <a16:creationId xmlns:a16="http://schemas.microsoft.com/office/drawing/2014/main" id="{7A979802-CDEA-4448-B3CA-65CCFC4C7C3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10415990" y="3661656"/>
            <a:ext cx="918195" cy="918195"/>
          </a:xfrm>
          <a:prstGeom prst="rect">
            <a:avLst/>
          </a:prstGeom>
        </p:spPr>
      </p:pic>
      <p:pic>
        <p:nvPicPr>
          <p:cNvPr id="202" name="Graphic 201" descr="Medical with solid fill">
            <a:extLst>
              <a:ext uri="{FF2B5EF4-FFF2-40B4-BE49-F238E27FC236}">
                <a16:creationId xmlns:a16="http://schemas.microsoft.com/office/drawing/2014/main" id="{CF8C33A7-9E07-4563-98F0-A2126DC23902}"/>
              </a:ext>
            </a:extLst>
          </p:cNvPr>
          <p:cNvPicPr>
            <a:picLocks noChangeAspect="1"/>
          </p:cNvPicPr>
          <p:nvPr/>
        </p:nvPicPr>
        <p:blipFill>
          <a:blip r:embed="rId16">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7965946" y="3620528"/>
            <a:ext cx="938436" cy="938436"/>
          </a:xfrm>
          <a:prstGeom prst="rect">
            <a:avLst/>
          </a:prstGeom>
        </p:spPr>
      </p:pic>
      <p:sp>
        <p:nvSpPr>
          <p:cNvPr id="205" name="TextBox 204">
            <a:extLst>
              <a:ext uri="{FF2B5EF4-FFF2-40B4-BE49-F238E27FC236}">
                <a16:creationId xmlns:a16="http://schemas.microsoft.com/office/drawing/2014/main" id="{063A90C3-A9CE-4153-9AED-4B7D261910C8}"/>
              </a:ext>
            </a:extLst>
          </p:cNvPr>
          <p:cNvSpPr txBox="1"/>
          <p:nvPr/>
        </p:nvSpPr>
        <p:spPr>
          <a:xfrm>
            <a:off x="6057" y="704472"/>
            <a:ext cx="2933704" cy="584775"/>
          </a:xfrm>
          <a:prstGeom prst="rect">
            <a:avLst/>
          </a:prstGeom>
          <a:noFill/>
        </p:spPr>
        <p:txBody>
          <a:bodyPr wrap="square" rtlCol="0">
            <a:spAutoFit/>
          </a:bodyPr>
          <a:lstStyle/>
          <a:p>
            <a:r>
              <a:rPr lang="en-US" sz="1600" b="1" dirty="0">
                <a:solidFill>
                  <a:srgbClr val="3C4360"/>
                </a:solidFill>
              </a:rPr>
              <a:t>Daily SL or oral buprenorphine for treating OUD is limited by:</a:t>
            </a:r>
            <a:r>
              <a:rPr lang="en-US" sz="1600" b="1" baseline="30000" dirty="0">
                <a:solidFill>
                  <a:srgbClr val="3C4360"/>
                </a:solidFill>
              </a:rPr>
              <a:t>2</a:t>
            </a:r>
            <a:r>
              <a:rPr lang="en-US" sz="1600" b="1" baseline="30000" dirty="0">
                <a:solidFill>
                  <a:srgbClr val="3C4360"/>
                </a:solidFill>
                <a:cs typeface="Arial" panose="020B0604020202020204" pitchFamily="34" charset="0"/>
              </a:rPr>
              <a:t>–4</a:t>
            </a:r>
            <a:endParaRPr lang="en-US" sz="1600" b="1" dirty="0">
              <a:solidFill>
                <a:srgbClr val="3C4360"/>
              </a:solidFill>
            </a:endParaRPr>
          </a:p>
        </p:txBody>
      </p:sp>
      <p:pic>
        <p:nvPicPr>
          <p:cNvPr id="214" name="Graphic 213" descr="Monthly calendar with solid fill">
            <a:extLst>
              <a:ext uri="{FF2B5EF4-FFF2-40B4-BE49-F238E27FC236}">
                <a16:creationId xmlns:a16="http://schemas.microsoft.com/office/drawing/2014/main" id="{C8AE8D01-1BD3-4D8D-BD47-6F8873AE7769}"/>
              </a:ext>
            </a:extLst>
          </p:cNvPr>
          <p:cNvPicPr>
            <a:picLocks noChangeAspect="1"/>
          </p:cNvPicPr>
          <p:nvPr/>
        </p:nvPicPr>
        <p:blipFill>
          <a:blip r:embed="rId18">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32295" y="2695516"/>
            <a:ext cx="769135" cy="769135"/>
          </a:xfrm>
          <a:prstGeom prst="rect">
            <a:avLst/>
          </a:prstGeom>
        </p:spPr>
      </p:pic>
      <p:graphicFrame>
        <p:nvGraphicFramePr>
          <p:cNvPr id="102" name="Chart 101">
            <a:extLst>
              <a:ext uri="{FF2B5EF4-FFF2-40B4-BE49-F238E27FC236}">
                <a16:creationId xmlns:a16="http://schemas.microsoft.com/office/drawing/2014/main" id="{EED75B04-BD41-4CC6-825B-48518D92ED75}"/>
              </a:ext>
            </a:extLst>
          </p:cNvPr>
          <p:cNvGraphicFramePr/>
          <p:nvPr>
            <p:extLst>
              <p:ext uri="{D42A27DB-BD31-4B8C-83A1-F6EECF244321}">
                <p14:modId xmlns:p14="http://schemas.microsoft.com/office/powerpoint/2010/main" val="585638929"/>
              </p:ext>
            </p:extLst>
          </p:nvPr>
        </p:nvGraphicFramePr>
        <p:xfrm>
          <a:off x="2798915" y="1664190"/>
          <a:ext cx="3006634" cy="1488046"/>
        </p:xfrm>
        <a:graphic>
          <a:graphicData uri="http://schemas.openxmlformats.org/drawingml/2006/chart">
            <c:chart xmlns:c="http://schemas.openxmlformats.org/drawingml/2006/chart" xmlns:r="http://schemas.openxmlformats.org/officeDocument/2006/relationships" r:id="rId20"/>
          </a:graphicData>
        </a:graphic>
      </p:graphicFrame>
      <p:sp>
        <p:nvSpPr>
          <p:cNvPr id="111" name="TextBox 110">
            <a:extLst>
              <a:ext uri="{FF2B5EF4-FFF2-40B4-BE49-F238E27FC236}">
                <a16:creationId xmlns:a16="http://schemas.microsoft.com/office/drawing/2014/main" id="{E2F5C147-0932-4FB7-8A87-C231CE975F8B}"/>
              </a:ext>
            </a:extLst>
          </p:cNvPr>
          <p:cNvSpPr txBox="1"/>
          <p:nvPr/>
        </p:nvSpPr>
        <p:spPr>
          <a:xfrm>
            <a:off x="8589080" y="739124"/>
            <a:ext cx="3699140" cy="584775"/>
          </a:xfrm>
          <a:prstGeom prst="rect">
            <a:avLst/>
          </a:prstGeom>
          <a:noFill/>
        </p:spPr>
        <p:txBody>
          <a:bodyPr wrap="square" rtlCol="0">
            <a:spAutoFit/>
          </a:bodyPr>
          <a:lstStyle/>
          <a:p>
            <a:pPr>
              <a:spcAft>
                <a:spcPts val="1200"/>
              </a:spcAft>
            </a:pPr>
            <a:r>
              <a:rPr lang="en-US" sz="1600" b="1" dirty="0">
                <a:solidFill>
                  <a:srgbClr val="3C4360"/>
                </a:solidFill>
              </a:rPr>
              <a:t>Opioid craving</a:t>
            </a:r>
            <a:r>
              <a:rPr lang="en-US" sz="1600" b="1" baseline="30000" dirty="0">
                <a:solidFill>
                  <a:srgbClr val="3C4360"/>
                </a:solidFill>
              </a:rPr>
              <a:t>c</a:t>
            </a:r>
            <a:r>
              <a:rPr lang="en-US" sz="1600" b="1" dirty="0">
                <a:solidFill>
                  <a:srgbClr val="3C4360"/>
                </a:solidFill>
              </a:rPr>
              <a:t> and withdrawal</a:t>
            </a:r>
            <a:r>
              <a:rPr lang="en-US" sz="1600" b="1" baseline="30000" dirty="0">
                <a:solidFill>
                  <a:srgbClr val="3C4360"/>
                </a:solidFill>
              </a:rPr>
              <a:t>d</a:t>
            </a:r>
            <a:r>
              <a:rPr lang="en-US" sz="1600" b="1" dirty="0">
                <a:solidFill>
                  <a:srgbClr val="3C4360"/>
                </a:solidFill>
              </a:rPr>
              <a:t> were suppressed from day 1 in both groups</a:t>
            </a:r>
          </a:p>
        </p:txBody>
      </p:sp>
      <p:graphicFrame>
        <p:nvGraphicFramePr>
          <p:cNvPr id="30" name="Chart 29">
            <a:extLst>
              <a:ext uri="{FF2B5EF4-FFF2-40B4-BE49-F238E27FC236}">
                <a16:creationId xmlns:a16="http://schemas.microsoft.com/office/drawing/2014/main" id="{2A27D9B5-671D-4027-B24C-F8BEECED5316}"/>
              </a:ext>
            </a:extLst>
          </p:cNvPr>
          <p:cNvGraphicFramePr/>
          <p:nvPr>
            <p:extLst>
              <p:ext uri="{D42A27DB-BD31-4B8C-83A1-F6EECF244321}">
                <p14:modId xmlns:p14="http://schemas.microsoft.com/office/powerpoint/2010/main" val="3243471988"/>
              </p:ext>
            </p:extLst>
          </p:nvPr>
        </p:nvGraphicFramePr>
        <p:xfrm>
          <a:off x="8191496" y="2056385"/>
          <a:ext cx="2351453" cy="1635565"/>
        </p:xfrm>
        <a:graphic>
          <a:graphicData uri="http://schemas.openxmlformats.org/drawingml/2006/chart">
            <c:chart xmlns:c="http://schemas.openxmlformats.org/drawingml/2006/chart" xmlns:r="http://schemas.openxmlformats.org/officeDocument/2006/relationships" r:id="rId21"/>
          </a:graphicData>
        </a:graphic>
      </p:graphicFrame>
      <p:sp>
        <p:nvSpPr>
          <p:cNvPr id="115" name="TextBox 114">
            <a:extLst>
              <a:ext uri="{FF2B5EF4-FFF2-40B4-BE49-F238E27FC236}">
                <a16:creationId xmlns:a16="http://schemas.microsoft.com/office/drawing/2014/main" id="{65A15840-4CEC-4193-B4E6-E58F630DDE4E}"/>
              </a:ext>
            </a:extLst>
          </p:cNvPr>
          <p:cNvSpPr txBox="1"/>
          <p:nvPr/>
        </p:nvSpPr>
        <p:spPr>
          <a:xfrm>
            <a:off x="8589080" y="1399053"/>
            <a:ext cx="3699140" cy="584775"/>
          </a:xfrm>
          <a:prstGeom prst="rect">
            <a:avLst/>
          </a:prstGeom>
          <a:noFill/>
        </p:spPr>
        <p:txBody>
          <a:bodyPr wrap="square" rtlCol="0">
            <a:spAutoFit/>
          </a:bodyPr>
          <a:lstStyle/>
          <a:p>
            <a:pPr>
              <a:spcAft>
                <a:spcPts val="1200"/>
              </a:spcAft>
            </a:pPr>
            <a:r>
              <a:rPr lang="en-US" sz="1600" b="1" dirty="0">
                <a:solidFill>
                  <a:srgbClr val="3C4360"/>
                </a:solidFill>
              </a:rPr>
              <a:t>High attendance at counselling </a:t>
            </a:r>
            <a:br>
              <a:rPr lang="en-US" sz="1600" b="1" dirty="0">
                <a:solidFill>
                  <a:srgbClr val="3C4360"/>
                </a:solidFill>
              </a:rPr>
            </a:br>
            <a:r>
              <a:rPr lang="en-US" sz="1600" b="1" dirty="0">
                <a:solidFill>
                  <a:srgbClr val="3C4360"/>
                </a:solidFill>
              </a:rPr>
              <a:t>during scheduled visits</a:t>
            </a:r>
          </a:p>
        </p:txBody>
      </p:sp>
      <p:graphicFrame>
        <p:nvGraphicFramePr>
          <p:cNvPr id="116" name="Chart 115">
            <a:extLst>
              <a:ext uri="{FF2B5EF4-FFF2-40B4-BE49-F238E27FC236}">
                <a16:creationId xmlns:a16="http://schemas.microsoft.com/office/drawing/2014/main" id="{424F837B-DADC-4EB8-A0B9-085B0DD4F931}"/>
              </a:ext>
            </a:extLst>
          </p:cNvPr>
          <p:cNvGraphicFramePr/>
          <p:nvPr>
            <p:extLst>
              <p:ext uri="{D42A27DB-BD31-4B8C-83A1-F6EECF244321}">
                <p14:modId xmlns:p14="http://schemas.microsoft.com/office/powerpoint/2010/main" val="1374382866"/>
              </p:ext>
            </p:extLst>
          </p:nvPr>
        </p:nvGraphicFramePr>
        <p:xfrm>
          <a:off x="9770134" y="2055618"/>
          <a:ext cx="2351453" cy="1635565"/>
        </p:xfrm>
        <a:graphic>
          <a:graphicData uri="http://schemas.openxmlformats.org/drawingml/2006/chart">
            <c:chart xmlns:c="http://schemas.openxmlformats.org/drawingml/2006/chart" xmlns:r="http://schemas.openxmlformats.org/officeDocument/2006/relationships" r:id="rId22"/>
          </a:graphicData>
        </a:graphic>
      </p:graphicFrame>
      <p:sp>
        <p:nvSpPr>
          <p:cNvPr id="117" name="TextBox 116">
            <a:extLst>
              <a:ext uri="{FF2B5EF4-FFF2-40B4-BE49-F238E27FC236}">
                <a16:creationId xmlns:a16="http://schemas.microsoft.com/office/drawing/2014/main" id="{955056E8-2F87-4CDA-8789-7D03D9D5A973}"/>
              </a:ext>
            </a:extLst>
          </p:cNvPr>
          <p:cNvSpPr txBox="1"/>
          <p:nvPr/>
        </p:nvSpPr>
        <p:spPr>
          <a:xfrm>
            <a:off x="10174111" y="2446364"/>
            <a:ext cx="1543497" cy="892552"/>
          </a:xfrm>
          <a:prstGeom prst="rect">
            <a:avLst/>
          </a:prstGeom>
          <a:noFill/>
        </p:spPr>
        <p:txBody>
          <a:bodyPr wrap="square" rtlCol="0">
            <a:spAutoFit/>
          </a:bodyPr>
          <a:lstStyle/>
          <a:p>
            <a:pPr algn="ctr"/>
            <a:r>
              <a:rPr lang="en-US" sz="1600" b="1" dirty="0">
                <a:solidFill>
                  <a:srgbClr val="3C4360"/>
                </a:solidFill>
              </a:rPr>
              <a:t>BNX</a:t>
            </a:r>
          </a:p>
          <a:p>
            <a:pPr algn="ctr"/>
            <a:r>
              <a:rPr lang="en-US" sz="1600" b="1" dirty="0">
                <a:solidFill>
                  <a:srgbClr val="3C4360"/>
                </a:solidFill>
              </a:rPr>
              <a:t>94.1%</a:t>
            </a:r>
          </a:p>
          <a:p>
            <a:pPr algn="ctr"/>
            <a:r>
              <a:rPr lang="en-US" sz="1000" dirty="0">
                <a:solidFill>
                  <a:srgbClr val="3C4360"/>
                </a:solidFill>
              </a:rPr>
              <a:t>Range</a:t>
            </a:r>
          </a:p>
          <a:p>
            <a:pPr algn="ctr"/>
            <a:r>
              <a:rPr lang="en-US" sz="1000" dirty="0">
                <a:solidFill>
                  <a:srgbClr val="3C4360"/>
                </a:solidFill>
              </a:rPr>
              <a:t>84–98%</a:t>
            </a:r>
          </a:p>
        </p:txBody>
      </p:sp>
      <p:sp>
        <p:nvSpPr>
          <p:cNvPr id="118" name="TextBox 117">
            <a:extLst>
              <a:ext uri="{FF2B5EF4-FFF2-40B4-BE49-F238E27FC236}">
                <a16:creationId xmlns:a16="http://schemas.microsoft.com/office/drawing/2014/main" id="{6D3811D5-EE6A-477F-A5CB-B9ABFC81FE47}"/>
              </a:ext>
            </a:extLst>
          </p:cNvPr>
          <p:cNvSpPr txBox="1"/>
          <p:nvPr/>
        </p:nvSpPr>
        <p:spPr>
          <a:xfrm>
            <a:off x="8597652" y="2445930"/>
            <a:ext cx="1543497" cy="892552"/>
          </a:xfrm>
          <a:prstGeom prst="rect">
            <a:avLst/>
          </a:prstGeom>
          <a:noFill/>
        </p:spPr>
        <p:txBody>
          <a:bodyPr wrap="square" rtlCol="0">
            <a:spAutoFit/>
          </a:bodyPr>
          <a:lstStyle/>
          <a:p>
            <a:pPr algn="ctr"/>
            <a:r>
              <a:rPr lang="en-US" sz="1600" b="1" dirty="0">
                <a:solidFill>
                  <a:srgbClr val="3C4360"/>
                </a:solidFill>
              </a:rPr>
              <a:t>PRB</a:t>
            </a:r>
          </a:p>
          <a:p>
            <a:pPr algn="ctr"/>
            <a:r>
              <a:rPr lang="en-US" sz="1600" b="1" dirty="0">
                <a:solidFill>
                  <a:srgbClr val="3C4360"/>
                </a:solidFill>
              </a:rPr>
              <a:t>96.1%</a:t>
            </a:r>
          </a:p>
          <a:p>
            <a:pPr algn="ctr"/>
            <a:r>
              <a:rPr lang="en-US" sz="1000" dirty="0">
                <a:solidFill>
                  <a:srgbClr val="3C4360"/>
                </a:solidFill>
              </a:rPr>
              <a:t>Range</a:t>
            </a:r>
          </a:p>
          <a:p>
            <a:pPr algn="ctr"/>
            <a:r>
              <a:rPr lang="en-US" sz="1000" dirty="0">
                <a:solidFill>
                  <a:srgbClr val="3C4360"/>
                </a:solidFill>
              </a:rPr>
              <a:t>87–100%</a:t>
            </a:r>
          </a:p>
        </p:txBody>
      </p:sp>
      <p:pic>
        <p:nvPicPr>
          <p:cNvPr id="136" name="Graphic 135" descr="Medicine with solid fill">
            <a:extLst>
              <a:ext uri="{FF2B5EF4-FFF2-40B4-BE49-F238E27FC236}">
                <a16:creationId xmlns:a16="http://schemas.microsoft.com/office/drawing/2014/main" id="{2129DAB3-73EE-4D65-A209-637BB49BA2F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92812" y="1399237"/>
            <a:ext cx="508718" cy="508718"/>
          </a:xfrm>
          <a:prstGeom prst="rect">
            <a:avLst/>
          </a:prstGeom>
        </p:spPr>
      </p:pic>
      <p:sp>
        <p:nvSpPr>
          <p:cNvPr id="169" name="TextBox 168">
            <a:extLst>
              <a:ext uri="{FF2B5EF4-FFF2-40B4-BE49-F238E27FC236}">
                <a16:creationId xmlns:a16="http://schemas.microsoft.com/office/drawing/2014/main" id="{C0005A18-07A3-49E0-8E52-4839DF775779}"/>
              </a:ext>
            </a:extLst>
          </p:cNvPr>
          <p:cNvSpPr txBox="1"/>
          <p:nvPr/>
        </p:nvSpPr>
        <p:spPr>
          <a:xfrm>
            <a:off x="7626967" y="4624769"/>
            <a:ext cx="1999991" cy="1569660"/>
          </a:xfrm>
          <a:prstGeom prst="rect">
            <a:avLst/>
          </a:prstGeom>
          <a:noFill/>
        </p:spPr>
        <p:txBody>
          <a:bodyPr wrap="square" rtlCol="0">
            <a:spAutoFit/>
          </a:bodyPr>
          <a:lstStyle/>
          <a:p>
            <a:pPr algn="l"/>
            <a:r>
              <a:rPr lang="en-US" sz="1200" b="0" i="0" u="none" strike="noStrike" baseline="0" dirty="0">
                <a:solidFill>
                  <a:srgbClr val="3C4360"/>
                </a:solidFill>
              </a:rPr>
              <a:t>Most common AEs </a:t>
            </a:r>
            <a:r>
              <a:rPr lang="en-NZ" sz="1200" b="0" i="0" u="none" strike="noStrike" baseline="0" dirty="0" err="1">
                <a:solidFill>
                  <a:srgbClr val="3C4360"/>
                </a:solidFill>
              </a:rPr>
              <a:t>were:</a:t>
            </a:r>
            <a:r>
              <a:rPr lang="en-NZ" sz="1200" b="0" i="0" u="none" strike="noStrike" baseline="30000" dirty="0" err="1">
                <a:solidFill>
                  <a:srgbClr val="3C4360"/>
                </a:solidFill>
              </a:rPr>
              <a:t>e</a:t>
            </a:r>
            <a:endParaRPr lang="en-NZ" sz="1200" b="0" i="0" u="none" strike="noStrike" baseline="30000" dirty="0">
              <a:solidFill>
                <a:srgbClr val="3C4360"/>
              </a:solidFill>
            </a:endParaRPr>
          </a:p>
          <a:p>
            <a:pPr marL="285750" indent="-285750" algn="l">
              <a:buFont typeface="Arial" panose="020B0604020202020204" pitchFamily="34" charset="0"/>
              <a:buChar char="•"/>
            </a:pPr>
            <a:r>
              <a:rPr lang="en-NZ" sz="1200" b="0" i="0" u="none" strike="noStrike" baseline="0" dirty="0">
                <a:solidFill>
                  <a:srgbClr val="3C4360"/>
                </a:solidFill>
              </a:rPr>
              <a:t>Injection-site pain</a:t>
            </a:r>
          </a:p>
          <a:p>
            <a:pPr marL="285750" indent="-285750" algn="l">
              <a:buFont typeface="Arial" panose="020B0604020202020204" pitchFamily="34" charset="0"/>
              <a:buChar char="•"/>
            </a:pPr>
            <a:r>
              <a:rPr lang="en-NZ" sz="1200" b="0" i="0" u="none" strike="noStrike" baseline="0" dirty="0">
                <a:solidFill>
                  <a:srgbClr val="3C4360"/>
                </a:solidFill>
              </a:rPr>
              <a:t>Headache</a:t>
            </a:r>
          </a:p>
          <a:p>
            <a:pPr marL="285750" indent="-285750" algn="l">
              <a:buFont typeface="Arial" panose="020B0604020202020204" pitchFamily="34" charset="0"/>
              <a:buChar char="•"/>
            </a:pPr>
            <a:r>
              <a:rPr lang="en-NZ" sz="1200" b="0" i="0" u="none" strike="noStrike" baseline="0" dirty="0">
                <a:solidFill>
                  <a:srgbClr val="3C4360"/>
                </a:solidFill>
              </a:rPr>
              <a:t>Constipation</a:t>
            </a:r>
          </a:p>
          <a:p>
            <a:pPr marL="285750" indent="-285750" algn="l">
              <a:buFont typeface="Arial" panose="020B0604020202020204" pitchFamily="34" charset="0"/>
              <a:buChar char="•"/>
            </a:pPr>
            <a:r>
              <a:rPr lang="en-NZ" sz="1200" dirty="0">
                <a:solidFill>
                  <a:srgbClr val="3C4360"/>
                </a:solidFill>
              </a:rPr>
              <a:t>N</a:t>
            </a:r>
            <a:r>
              <a:rPr lang="en-NZ" sz="1200" b="0" i="0" u="none" strike="noStrike" baseline="0" dirty="0">
                <a:solidFill>
                  <a:srgbClr val="3C4360"/>
                </a:solidFill>
              </a:rPr>
              <a:t>ausea</a:t>
            </a:r>
          </a:p>
          <a:p>
            <a:pPr marL="285750" indent="-285750" algn="l">
              <a:buFont typeface="Arial" panose="020B0604020202020204" pitchFamily="34" charset="0"/>
              <a:buChar char="•"/>
            </a:pPr>
            <a:r>
              <a:rPr lang="en-NZ" sz="1200" dirty="0">
                <a:solidFill>
                  <a:srgbClr val="3C4360"/>
                </a:solidFill>
              </a:rPr>
              <a:t>I</a:t>
            </a:r>
            <a:r>
              <a:rPr lang="en-US" sz="1200" b="0" i="0" u="none" strike="noStrike" baseline="0" dirty="0">
                <a:solidFill>
                  <a:srgbClr val="3C4360"/>
                </a:solidFill>
              </a:rPr>
              <a:t>njection-site </a:t>
            </a:r>
            <a:br>
              <a:rPr lang="en-US" sz="1200" b="0" i="0" u="none" strike="noStrike" baseline="0" dirty="0">
                <a:solidFill>
                  <a:srgbClr val="3C4360"/>
                </a:solidFill>
              </a:rPr>
            </a:br>
            <a:r>
              <a:rPr lang="en-US" sz="1200" b="0" i="0" u="none" strike="noStrike" baseline="0" dirty="0">
                <a:solidFill>
                  <a:srgbClr val="3C4360"/>
                </a:solidFill>
              </a:rPr>
              <a:t>pruritus and </a:t>
            </a:r>
            <a:br>
              <a:rPr lang="en-US" sz="1200" b="0" i="0" u="none" strike="noStrike" baseline="0" dirty="0">
                <a:solidFill>
                  <a:srgbClr val="3C4360"/>
                </a:solidFill>
              </a:rPr>
            </a:br>
            <a:r>
              <a:rPr lang="en-US" sz="1200" b="0" i="0" u="none" strike="noStrike" baseline="0" dirty="0">
                <a:solidFill>
                  <a:srgbClr val="3C4360"/>
                </a:solidFill>
              </a:rPr>
              <a:t>erythema</a:t>
            </a:r>
          </a:p>
        </p:txBody>
      </p:sp>
      <p:cxnSp>
        <p:nvCxnSpPr>
          <p:cNvPr id="44" name="Straight Connector 43">
            <a:extLst>
              <a:ext uri="{FF2B5EF4-FFF2-40B4-BE49-F238E27FC236}">
                <a16:creationId xmlns:a16="http://schemas.microsoft.com/office/drawing/2014/main" id="{E5807DF6-680C-475E-ADBB-5F901003A4E1}"/>
              </a:ext>
            </a:extLst>
          </p:cNvPr>
          <p:cNvCxnSpPr/>
          <p:nvPr/>
        </p:nvCxnSpPr>
        <p:spPr>
          <a:xfrm>
            <a:off x="7637570" y="3670029"/>
            <a:ext cx="4553194" cy="0"/>
          </a:xfrm>
          <a:prstGeom prst="line">
            <a:avLst/>
          </a:prstGeom>
          <a:ln w="19050">
            <a:solidFill>
              <a:srgbClr val="B09AC1"/>
            </a:solidFill>
            <a:prstDash val="sysDot"/>
          </a:ln>
        </p:spPr>
        <p:style>
          <a:lnRef idx="1">
            <a:schemeClr val="accent1"/>
          </a:lnRef>
          <a:fillRef idx="0">
            <a:schemeClr val="accent1"/>
          </a:fillRef>
          <a:effectRef idx="0">
            <a:schemeClr val="accent1"/>
          </a:effectRef>
          <a:fontRef idx="minor">
            <a:schemeClr val="tx1"/>
          </a:fontRef>
        </p:style>
      </p:cxnSp>
      <p:sp>
        <p:nvSpPr>
          <p:cNvPr id="173" name="TextBox 172">
            <a:extLst>
              <a:ext uri="{FF2B5EF4-FFF2-40B4-BE49-F238E27FC236}">
                <a16:creationId xmlns:a16="http://schemas.microsoft.com/office/drawing/2014/main" id="{B4C2289C-AF77-41BC-9F61-13A6511A75C0}"/>
              </a:ext>
            </a:extLst>
          </p:cNvPr>
          <p:cNvSpPr txBox="1"/>
          <p:nvPr/>
        </p:nvSpPr>
        <p:spPr>
          <a:xfrm>
            <a:off x="726410" y="2685997"/>
            <a:ext cx="2339761" cy="830997"/>
          </a:xfrm>
          <a:prstGeom prst="rect">
            <a:avLst/>
          </a:prstGeom>
          <a:noFill/>
        </p:spPr>
        <p:txBody>
          <a:bodyPr wrap="square" rtlCol="0">
            <a:spAutoFit/>
          </a:bodyPr>
          <a:lstStyle/>
          <a:p>
            <a:pPr>
              <a:spcAft>
                <a:spcPts val="1500"/>
              </a:spcAft>
            </a:pPr>
            <a:r>
              <a:rPr lang="en-US" sz="1600" b="1" dirty="0">
                <a:solidFill>
                  <a:srgbClr val="3C4360"/>
                </a:solidFill>
              </a:rPr>
              <a:t>Weekly or monthly </a:t>
            </a:r>
            <a:br>
              <a:rPr lang="en-US" sz="1600" b="1" dirty="0">
                <a:solidFill>
                  <a:srgbClr val="3C4360"/>
                </a:solidFill>
              </a:rPr>
            </a:br>
            <a:r>
              <a:rPr lang="en-US" sz="1600" b="1" dirty="0">
                <a:solidFill>
                  <a:srgbClr val="3C4360"/>
                </a:solidFill>
              </a:rPr>
              <a:t>PRB addresses some</a:t>
            </a:r>
            <a:br>
              <a:rPr lang="en-US" sz="1600" b="1" dirty="0">
                <a:solidFill>
                  <a:srgbClr val="3C4360"/>
                </a:solidFill>
              </a:rPr>
            </a:br>
            <a:r>
              <a:rPr lang="en-US" sz="1600" b="1" dirty="0">
                <a:solidFill>
                  <a:srgbClr val="3C4360"/>
                </a:solidFill>
              </a:rPr>
              <a:t>of these limitations</a:t>
            </a:r>
          </a:p>
        </p:txBody>
      </p:sp>
      <p:pic>
        <p:nvPicPr>
          <p:cNvPr id="174" name="Graphic 173" descr="Arrow: Horizontal U-turn with solid fill">
            <a:extLst>
              <a:ext uri="{FF2B5EF4-FFF2-40B4-BE49-F238E27FC236}">
                <a16:creationId xmlns:a16="http://schemas.microsoft.com/office/drawing/2014/main" id="{8DD32B89-6E54-4086-90D2-9942C710DFAE}"/>
              </a:ext>
            </a:extLst>
          </p:cNvPr>
          <p:cNvPicPr>
            <a:picLocks noChangeAspect="1"/>
          </p:cNvPicPr>
          <p:nvPr/>
        </p:nvPicPr>
        <p:blipFill>
          <a:blip r:embed="rId24">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rot="16200000" flipV="1">
            <a:off x="1333288" y="1399237"/>
            <a:ext cx="543754" cy="508718"/>
          </a:xfrm>
          <a:prstGeom prst="rect">
            <a:avLst/>
          </a:prstGeom>
        </p:spPr>
      </p:pic>
      <p:sp>
        <p:nvSpPr>
          <p:cNvPr id="176" name="TextBox 175">
            <a:extLst>
              <a:ext uri="{FF2B5EF4-FFF2-40B4-BE49-F238E27FC236}">
                <a16:creationId xmlns:a16="http://schemas.microsoft.com/office/drawing/2014/main" id="{5162BCF4-E828-4FBF-AD63-0250D968B590}"/>
              </a:ext>
            </a:extLst>
          </p:cNvPr>
          <p:cNvSpPr txBox="1"/>
          <p:nvPr/>
        </p:nvSpPr>
        <p:spPr>
          <a:xfrm>
            <a:off x="1738104" y="1501476"/>
            <a:ext cx="1003635" cy="276999"/>
          </a:xfrm>
          <a:prstGeom prst="rect">
            <a:avLst/>
          </a:prstGeom>
          <a:noFill/>
        </p:spPr>
        <p:txBody>
          <a:bodyPr wrap="square" rtlCol="0">
            <a:spAutoFit/>
          </a:bodyPr>
          <a:lstStyle/>
          <a:p>
            <a:pPr algn="ctr">
              <a:spcAft>
                <a:spcPts val="1200"/>
              </a:spcAft>
            </a:pPr>
            <a:r>
              <a:rPr lang="en-US" sz="1200" b="1" dirty="0">
                <a:solidFill>
                  <a:srgbClr val="3C4360"/>
                </a:solidFill>
              </a:rPr>
              <a:t>Diversion</a:t>
            </a:r>
          </a:p>
        </p:txBody>
      </p:sp>
      <p:sp>
        <p:nvSpPr>
          <p:cNvPr id="177" name="TextBox 176">
            <a:extLst>
              <a:ext uri="{FF2B5EF4-FFF2-40B4-BE49-F238E27FC236}">
                <a16:creationId xmlns:a16="http://schemas.microsoft.com/office/drawing/2014/main" id="{BE4950AF-C8EF-40E2-B591-7E61BB5BC2D3}"/>
              </a:ext>
            </a:extLst>
          </p:cNvPr>
          <p:cNvSpPr txBox="1"/>
          <p:nvPr/>
        </p:nvSpPr>
        <p:spPr>
          <a:xfrm>
            <a:off x="422301" y="1429767"/>
            <a:ext cx="1003635" cy="461665"/>
          </a:xfrm>
          <a:prstGeom prst="rect">
            <a:avLst/>
          </a:prstGeom>
          <a:noFill/>
        </p:spPr>
        <p:txBody>
          <a:bodyPr wrap="square" rtlCol="0">
            <a:spAutoFit/>
          </a:bodyPr>
          <a:lstStyle/>
          <a:p>
            <a:pPr algn="ctr">
              <a:spcAft>
                <a:spcPts val="1200"/>
              </a:spcAft>
            </a:pPr>
            <a:r>
              <a:rPr lang="en-US" sz="1200" b="1" dirty="0">
                <a:solidFill>
                  <a:srgbClr val="3C4360"/>
                </a:solidFill>
              </a:rPr>
              <a:t>Suboptimal adherence</a:t>
            </a:r>
          </a:p>
        </p:txBody>
      </p:sp>
      <p:pic>
        <p:nvPicPr>
          <p:cNvPr id="178" name="Graphic 177" descr="Needle with solid fill">
            <a:extLst>
              <a:ext uri="{FF2B5EF4-FFF2-40B4-BE49-F238E27FC236}">
                <a16:creationId xmlns:a16="http://schemas.microsoft.com/office/drawing/2014/main" id="{2EB1B834-0679-470C-B448-929CE4FB36C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26"/>
              </a:ext>
            </a:extLst>
          </a:blip>
          <a:stretch>
            <a:fillRect/>
          </a:stretch>
        </p:blipFill>
        <p:spPr>
          <a:xfrm>
            <a:off x="44287" y="1975610"/>
            <a:ext cx="519931" cy="519931"/>
          </a:xfrm>
          <a:prstGeom prst="rect">
            <a:avLst/>
          </a:prstGeom>
        </p:spPr>
      </p:pic>
      <p:sp>
        <p:nvSpPr>
          <p:cNvPr id="179" name="TextBox 178">
            <a:extLst>
              <a:ext uri="{FF2B5EF4-FFF2-40B4-BE49-F238E27FC236}">
                <a16:creationId xmlns:a16="http://schemas.microsoft.com/office/drawing/2014/main" id="{05BBD96D-C002-4961-989E-A4D5A223148E}"/>
              </a:ext>
            </a:extLst>
          </p:cNvPr>
          <p:cNvSpPr txBox="1"/>
          <p:nvPr/>
        </p:nvSpPr>
        <p:spPr>
          <a:xfrm>
            <a:off x="406939" y="1957378"/>
            <a:ext cx="1003635" cy="461665"/>
          </a:xfrm>
          <a:prstGeom prst="rect">
            <a:avLst/>
          </a:prstGeom>
          <a:noFill/>
        </p:spPr>
        <p:txBody>
          <a:bodyPr wrap="square" rtlCol="0">
            <a:spAutoFit/>
          </a:bodyPr>
          <a:lstStyle/>
          <a:p>
            <a:pPr algn="ctr">
              <a:spcAft>
                <a:spcPts val="1200"/>
              </a:spcAft>
            </a:pPr>
            <a:r>
              <a:rPr lang="en-US" sz="1200" b="1" dirty="0">
                <a:solidFill>
                  <a:srgbClr val="3C4360"/>
                </a:solidFill>
              </a:rPr>
              <a:t>Intravenous</a:t>
            </a:r>
            <a:br>
              <a:rPr lang="en-US" sz="1200" b="1" dirty="0">
                <a:solidFill>
                  <a:srgbClr val="3C4360"/>
                </a:solidFill>
              </a:rPr>
            </a:br>
            <a:r>
              <a:rPr lang="en-US" sz="1200" b="1" dirty="0">
                <a:solidFill>
                  <a:srgbClr val="3C4360"/>
                </a:solidFill>
              </a:rPr>
              <a:t>misuse</a:t>
            </a:r>
          </a:p>
        </p:txBody>
      </p:sp>
      <p:sp>
        <p:nvSpPr>
          <p:cNvPr id="182" name="TextBox 181">
            <a:extLst>
              <a:ext uri="{FF2B5EF4-FFF2-40B4-BE49-F238E27FC236}">
                <a16:creationId xmlns:a16="http://schemas.microsoft.com/office/drawing/2014/main" id="{9FDFCB9A-B209-49E8-B133-4A721533ED66}"/>
              </a:ext>
            </a:extLst>
          </p:cNvPr>
          <p:cNvSpPr txBox="1"/>
          <p:nvPr/>
        </p:nvSpPr>
        <p:spPr>
          <a:xfrm>
            <a:off x="1727284" y="1912191"/>
            <a:ext cx="1003635" cy="646331"/>
          </a:xfrm>
          <a:prstGeom prst="rect">
            <a:avLst/>
          </a:prstGeom>
          <a:noFill/>
        </p:spPr>
        <p:txBody>
          <a:bodyPr wrap="square" rtlCol="0">
            <a:spAutoFit/>
          </a:bodyPr>
          <a:lstStyle/>
          <a:p>
            <a:pPr algn="ctr">
              <a:spcAft>
                <a:spcPts val="1200"/>
              </a:spcAft>
            </a:pPr>
            <a:r>
              <a:rPr lang="en-US" sz="1200" b="1" dirty="0">
                <a:solidFill>
                  <a:srgbClr val="3C4360"/>
                </a:solidFill>
              </a:rPr>
              <a:t>Unintended</a:t>
            </a:r>
            <a:br>
              <a:rPr lang="en-US" sz="1200" b="1" dirty="0">
                <a:solidFill>
                  <a:srgbClr val="3C4360"/>
                </a:solidFill>
              </a:rPr>
            </a:br>
            <a:r>
              <a:rPr lang="en-US" sz="1200" b="1" dirty="0">
                <a:solidFill>
                  <a:srgbClr val="3C4360"/>
                </a:solidFill>
              </a:rPr>
              <a:t>paediatric</a:t>
            </a:r>
            <a:br>
              <a:rPr lang="en-US" sz="1200" b="1" dirty="0">
                <a:solidFill>
                  <a:srgbClr val="3C4360"/>
                </a:solidFill>
              </a:rPr>
            </a:br>
            <a:r>
              <a:rPr lang="en-US" sz="1200" b="1" dirty="0">
                <a:solidFill>
                  <a:srgbClr val="3C4360"/>
                </a:solidFill>
              </a:rPr>
              <a:t>exposure</a:t>
            </a:r>
          </a:p>
        </p:txBody>
      </p:sp>
      <p:pic>
        <p:nvPicPr>
          <p:cNvPr id="49" name="Graphic 48" descr="Man with kid with solid fill">
            <a:extLst>
              <a:ext uri="{FF2B5EF4-FFF2-40B4-BE49-F238E27FC236}">
                <a16:creationId xmlns:a16="http://schemas.microsoft.com/office/drawing/2014/main" id="{1E4FD6DB-D817-424C-90D1-2D835F52DDD1}"/>
              </a:ext>
            </a:extLst>
          </p:cNvPr>
          <p:cNvPicPr>
            <a:picLocks noChangeAspect="1"/>
          </p:cNvPicPr>
          <p:nvPr/>
        </p:nvPicPr>
        <p:blipFill>
          <a:blip r:embed="rId27">
            <a:extLst>
              <a:ext uri="{28A0092B-C50C-407E-A947-70E740481C1C}">
                <a14:useLocalDpi xmlns:a14="http://schemas.microsoft.com/office/drawing/2010/main" val="0"/>
              </a:ext>
              <a:ext uri="{96DAC541-7B7A-43D3-8B79-37D633B846F1}">
                <asvg:svgBlip xmlns:asvg="http://schemas.microsoft.com/office/drawing/2016/SVG/main" r:embed="rId28"/>
              </a:ext>
            </a:extLst>
          </a:blip>
          <a:stretch>
            <a:fillRect/>
          </a:stretch>
        </p:blipFill>
        <p:spPr>
          <a:xfrm>
            <a:off x="1280107" y="1946379"/>
            <a:ext cx="575491" cy="575491"/>
          </a:xfrm>
          <a:prstGeom prst="rect">
            <a:avLst/>
          </a:prstGeom>
        </p:spPr>
      </p:pic>
      <p:graphicFrame>
        <p:nvGraphicFramePr>
          <p:cNvPr id="4" name="Table 4">
            <a:extLst>
              <a:ext uri="{FF2B5EF4-FFF2-40B4-BE49-F238E27FC236}">
                <a16:creationId xmlns:a16="http://schemas.microsoft.com/office/drawing/2014/main" id="{3405D56A-E0DE-4AB0-9AFE-84F5D3A06055}"/>
              </a:ext>
            </a:extLst>
          </p:cNvPr>
          <p:cNvGraphicFramePr>
            <a:graphicFrameLocks noGrp="1"/>
          </p:cNvGraphicFramePr>
          <p:nvPr>
            <p:extLst>
              <p:ext uri="{D42A27DB-BD31-4B8C-83A1-F6EECF244321}">
                <p14:modId xmlns:p14="http://schemas.microsoft.com/office/powerpoint/2010/main" val="2779376160"/>
              </p:ext>
            </p:extLst>
          </p:nvPr>
        </p:nvGraphicFramePr>
        <p:xfrm>
          <a:off x="9370142" y="4440858"/>
          <a:ext cx="2751446" cy="1280160"/>
        </p:xfrm>
        <a:graphic>
          <a:graphicData uri="http://schemas.openxmlformats.org/drawingml/2006/table">
            <a:tbl>
              <a:tblPr>
                <a:tableStyleId>{5C22544A-7EE6-4342-B048-85BDC9FD1C3A}</a:tableStyleId>
              </a:tblPr>
              <a:tblGrid>
                <a:gridCol w="1524000">
                  <a:extLst>
                    <a:ext uri="{9D8B030D-6E8A-4147-A177-3AD203B41FA5}">
                      <a16:colId xmlns:a16="http://schemas.microsoft.com/office/drawing/2014/main" val="772746913"/>
                    </a:ext>
                  </a:extLst>
                </a:gridCol>
                <a:gridCol w="619432">
                  <a:extLst>
                    <a:ext uri="{9D8B030D-6E8A-4147-A177-3AD203B41FA5}">
                      <a16:colId xmlns:a16="http://schemas.microsoft.com/office/drawing/2014/main" val="900464843"/>
                    </a:ext>
                  </a:extLst>
                </a:gridCol>
                <a:gridCol w="608014">
                  <a:extLst>
                    <a:ext uri="{9D8B030D-6E8A-4147-A177-3AD203B41FA5}">
                      <a16:colId xmlns:a16="http://schemas.microsoft.com/office/drawing/2014/main" val="3517497950"/>
                    </a:ext>
                  </a:extLst>
                </a:gridCol>
              </a:tblGrid>
              <a:tr h="0">
                <a:tc>
                  <a:txBody>
                    <a:bodyPr/>
                    <a:lstStyle/>
                    <a:p>
                      <a:endParaRPr lang="en-GB" sz="1200" dirty="0">
                        <a:solidFill>
                          <a:schemeClr val="bg1"/>
                        </a:solidFill>
                      </a:endParaRPr>
                    </a:p>
                  </a:txBody>
                  <a:tcPr marL="36000" marR="36000" marT="0" marB="0">
                    <a:lnL w="6350" cap="flat" cmpd="sng" algn="ctr">
                      <a:no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ctr"/>
                      <a:r>
                        <a:rPr lang="en-GB" sz="1200" dirty="0">
                          <a:solidFill>
                            <a:schemeClr val="bg1"/>
                          </a:solidFill>
                        </a:rPr>
                        <a:t>PRB</a:t>
                      </a:r>
                      <a:br>
                        <a:rPr lang="en-GB" sz="1200" dirty="0">
                          <a:solidFill>
                            <a:schemeClr val="bg1"/>
                          </a:solidFill>
                        </a:rPr>
                      </a:br>
                      <a:r>
                        <a:rPr lang="en-GB" sz="1200" dirty="0">
                          <a:solidFill>
                            <a:schemeClr val="bg1"/>
                          </a:solidFill>
                        </a:rPr>
                        <a:t>(n=213)</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200" dirty="0">
                          <a:solidFill>
                            <a:schemeClr val="bg1"/>
                          </a:solidFill>
                        </a:rPr>
                        <a:t>BNX</a:t>
                      </a:r>
                    </a:p>
                    <a:p>
                      <a:pPr algn="ctr"/>
                      <a:r>
                        <a:rPr lang="en-GB" sz="1200" dirty="0">
                          <a:solidFill>
                            <a:schemeClr val="bg1"/>
                          </a:solidFill>
                        </a:rPr>
                        <a:t>(n=215)</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extLst>
                  <a:ext uri="{0D108BD9-81ED-4DB2-BD59-A6C34878D82A}">
                    <a16:rowId xmlns:a16="http://schemas.microsoft.com/office/drawing/2014/main" val="3611808583"/>
                  </a:ext>
                </a:extLst>
              </a:tr>
              <a:tr h="0">
                <a:tc>
                  <a:txBody>
                    <a:bodyPr/>
                    <a:lstStyle/>
                    <a:p>
                      <a:r>
                        <a:rPr lang="en-GB" sz="1200" dirty="0">
                          <a:solidFill>
                            <a:schemeClr val="bg1"/>
                          </a:solidFill>
                        </a:rPr>
                        <a:t>Any AE,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200" dirty="0">
                          <a:solidFill>
                            <a:srgbClr val="3C4360"/>
                          </a:solidFill>
                        </a:rPr>
                        <a:t>60.1</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solidFill>
                            <a:srgbClr val="3C4360"/>
                          </a:solidFill>
                        </a:rPr>
                        <a:t>55.3</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2057112525"/>
                  </a:ext>
                </a:extLst>
              </a:tr>
              <a:tr h="0">
                <a:tc>
                  <a:txBody>
                    <a:bodyPr/>
                    <a:lstStyle/>
                    <a:p>
                      <a:r>
                        <a:rPr lang="en-GB" sz="1200" dirty="0">
                          <a:solidFill>
                            <a:schemeClr val="bg1"/>
                          </a:solidFill>
                        </a:rPr>
                        <a:t>Non-fatal serious AE,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200" dirty="0">
                          <a:solidFill>
                            <a:srgbClr val="3C4360"/>
                          </a:solidFill>
                        </a:rPr>
                        <a:t>2.3</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GB" sz="1200" dirty="0">
                          <a:solidFill>
                            <a:srgbClr val="3C4360"/>
                          </a:solidFill>
                        </a:rPr>
                        <a:t>6.0</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3458853570"/>
                  </a:ext>
                </a:extLst>
              </a:tr>
              <a:tr h="0">
                <a:tc>
                  <a:txBody>
                    <a:bodyPr/>
                    <a:lstStyle/>
                    <a:p>
                      <a:r>
                        <a:rPr lang="en-GB" sz="1200" dirty="0">
                          <a:solidFill>
                            <a:schemeClr val="bg1"/>
                          </a:solidFill>
                        </a:rPr>
                        <a:t>Overdoses,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200" dirty="0">
                          <a:solidFill>
                            <a:srgbClr val="3C4360"/>
                          </a:solidFill>
                        </a:rPr>
                        <a:t>0</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GB" sz="1200" dirty="0">
                          <a:solidFill>
                            <a:srgbClr val="3C4360"/>
                          </a:solidFill>
                        </a:rPr>
                        <a:t>2.3</a:t>
                      </a:r>
                      <a:r>
                        <a:rPr lang="en-GB" sz="1200" baseline="30000" dirty="0">
                          <a:solidFill>
                            <a:srgbClr val="3C4360"/>
                          </a:solidFill>
                        </a:rPr>
                        <a:t>f</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2425229562"/>
                  </a:ext>
                </a:extLst>
              </a:tr>
              <a:tr h="0">
                <a:tc>
                  <a:txBody>
                    <a:bodyPr/>
                    <a:lstStyle/>
                    <a:p>
                      <a:r>
                        <a:rPr lang="en-GB" sz="1200" dirty="0">
                          <a:solidFill>
                            <a:schemeClr val="bg1"/>
                          </a:solidFill>
                        </a:rPr>
                        <a:t>Hospitalisations,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200" dirty="0">
                          <a:solidFill>
                            <a:srgbClr val="3C4360"/>
                          </a:solidFill>
                        </a:rPr>
                        <a:t>1.4</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GB" sz="1200" dirty="0">
                          <a:solidFill>
                            <a:srgbClr val="3C4360"/>
                          </a:solidFill>
                        </a:rPr>
                        <a:t>5.6</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1977308942"/>
                  </a:ext>
                </a:extLst>
              </a:tr>
              <a:tr h="0">
                <a:tc>
                  <a:txBody>
                    <a:bodyPr/>
                    <a:lstStyle/>
                    <a:p>
                      <a:r>
                        <a:rPr lang="en-GB" sz="1200" dirty="0">
                          <a:solidFill>
                            <a:schemeClr val="bg1"/>
                          </a:solidFill>
                        </a:rPr>
                        <a:t>Deaths, %</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3C4360"/>
                    </a:solidFill>
                  </a:tcPr>
                </a:tc>
                <a:tc>
                  <a:txBody>
                    <a:bodyPr/>
                    <a:lstStyle/>
                    <a:p>
                      <a:pPr algn="ctr"/>
                      <a:r>
                        <a:rPr lang="en-GB" sz="1200" dirty="0">
                          <a:solidFill>
                            <a:srgbClr val="3C4360"/>
                          </a:solidFill>
                        </a:rPr>
                        <a:t>0.5</a:t>
                      </a:r>
                      <a:r>
                        <a:rPr lang="en-GB" sz="1200" baseline="30000" dirty="0">
                          <a:solidFill>
                            <a:srgbClr val="3C4360"/>
                          </a:solidFill>
                        </a:rPr>
                        <a:t>g</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tc>
                  <a:txBody>
                    <a:bodyPr/>
                    <a:lstStyle/>
                    <a:p>
                      <a:pPr algn="ctr"/>
                      <a:r>
                        <a:rPr lang="en-GB" sz="1200" dirty="0">
                          <a:solidFill>
                            <a:srgbClr val="3C4360"/>
                          </a:solidFill>
                        </a:rPr>
                        <a:t>0</a:t>
                      </a:r>
                    </a:p>
                  </a:txBody>
                  <a:tcPr marL="36000" marR="36000" marT="0" marB="0">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DDE2EA"/>
                    </a:solidFill>
                  </a:tcPr>
                </a:tc>
                <a:extLst>
                  <a:ext uri="{0D108BD9-81ED-4DB2-BD59-A6C34878D82A}">
                    <a16:rowId xmlns:a16="http://schemas.microsoft.com/office/drawing/2014/main" val="38341502"/>
                  </a:ext>
                </a:extLst>
              </a:tr>
            </a:tbl>
          </a:graphicData>
        </a:graphic>
      </p:graphicFrame>
      <p:sp>
        <p:nvSpPr>
          <p:cNvPr id="68" name="Rectangle: Rounded Corners 67">
            <a:extLst>
              <a:ext uri="{FF2B5EF4-FFF2-40B4-BE49-F238E27FC236}">
                <a16:creationId xmlns:a16="http://schemas.microsoft.com/office/drawing/2014/main" id="{2D1A677A-1109-4DFD-B021-B358BE5D9FC5}"/>
              </a:ext>
            </a:extLst>
          </p:cNvPr>
          <p:cNvSpPr/>
          <p:nvPr/>
        </p:nvSpPr>
        <p:spPr>
          <a:xfrm>
            <a:off x="2966489" y="3361079"/>
            <a:ext cx="4568284" cy="1194229"/>
          </a:xfrm>
          <a:prstGeom prst="roundRect">
            <a:avLst/>
          </a:prstGeom>
          <a:solidFill>
            <a:srgbClr val="576C9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5600" algn="ctr"/>
            <a:r>
              <a:rPr lang="en-US" sz="1400" dirty="0"/>
              <a:t>Secondary endpoint: </a:t>
            </a:r>
          </a:p>
          <a:p>
            <a:pPr marL="355600" algn="ctr"/>
            <a:r>
              <a:rPr lang="en-US" sz="1600" b="1" dirty="0"/>
              <a:t>PRB superior to BNX </a:t>
            </a:r>
          </a:p>
          <a:p>
            <a:pPr marL="355600" algn="ctr"/>
            <a:r>
              <a:rPr lang="en-US" sz="1400" dirty="0"/>
              <a:t>in proportion of opioid-negative urine </a:t>
            </a:r>
            <a:br>
              <a:rPr lang="en-US" sz="1400" dirty="0"/>
            </a:br>
            <a:r>
              <a:rPr lang="en-US" sz="1400" dirty="0"/>
              <a:t>samples </a:t>
            </a:r>
            <a:r>
              <a:rPr lang="en-US" sz="1400"/>
              <a:t>from 4–24 </a:t>
            </a:r>
            <a:r>
              <a:rPr lang="en-US" sz="1400" dirty="0"/>
              <a:t>weeks (CDF)</a:t>
            </a:r>
            <a:r>
              <a:rPr lang="en-US" sz="1400" baseline="30000" dirty="0"/>
              <a:t>b</a:t>
            </a:r>
          </a:p>
        </p:txBody>
      </p:sp>
      <p:sp>
        <p:nvSpPr>
          <p:cNvPr id="69" name="TextBox 68">
            <a:extLst>
              <a:ext uri="{FF2B5EF4-FFF2-40B4-BE49-F238E27FC236}">
                <a16:creationId xmlns:a16="http://schemas.microsoft.com/office/drawing/2014/main" id="{4C839582-6D0E-4A94-816F-DBF3D8C5F0D9}"/>
              </a:ext>
            </a:extLst>
          </p:cNvPr>
          <p:cNvSpPr txBox="1"/>
          <p:nvPr/>
        </p:nvSpPr>
        <p:spPr>
          <a:xfrm>
            <a:off x="3211575" y="3592662"/>
            <a:ext cx="569480" cy="830997"/>
          </a:xfrm>
          <a:prstGeom prst="rect">
            <a:avLst/>
          </a:prstGeom>
          <a:noFill/>
        </p:spPr>
        <p:txBody>
          <a:bodyPr wrap="square" rtlCol="0">
            <a:spAutoFit/>
          </a:bodyPr>
          <a:lstStyle/>
          <a:p>
            <a:r>
              <a:rPr lang="en-NZ" sz="4800" dirty="0">
                <a:solidFill>
                  <a:schemeClr val="bg1"/>
                </a:solidFill>
                <a:sym typeface="Wingdings" panose="05000000000000000000" pitchFamily="2" charset="2"/>
              </a:rPr>
              <a:t></a:t>
            </a:r>
            <a:endParaRPr lang="en-NZ" sz="4800" dirty="0">
              <a:solidFill>
                <a:schemeClr val="bg1"/>
              </a:solidFill>
            </a:endParaRPr>
          </a:p>
        </p:txBody>
      </p:sp>
      <p:sp>
        <p:nvSpPr>
          <p:cNvPr id="65" name="TextBox 64">
            <a:extLst>
              <a:ext uri="{FF2B5EF4-FFF2-40B4-BE49-F238E27FC236}">
                <a16:creationId xmlns:a16="http://schemas.microsoft.com/office/drawing/2014/main" id="{BA0F810B-21CC-4E4E-8180-BBC8661A8EDD}"/>
              </a:ext>
            </a:extLst>
          </p:cNvPr>
          <p:cNvSpPr txBox="1"/>
          <p:nvPr/>
        </p:nvSpPr>
        <p:spPr>
          <a:xfrm>
            <a:off x="5116543" y="1740968"/>
            <a:ext cx="2635838" cy="1323439"/>
          </a:xfrm>
          <a:prstGeom prst="rect">
            <a:avLst/>
          </a:prstGeom>
          <a:noFill/>
        </p:spPr>
        <p:txBody>
          <a:bodyPr wrap="square" rtlCol="0">
            <a:spAutoFit/>
          </a:bodyPr>
          <a:lstStyle/>
          <a:p>
            <a:pPr algn="ctr">
              <a:spcAft>
                <a:spcPts val="1200"/>
              </a:spcAft>
            </a:pPr>
            <a:r>
              <a:rPr lang="en-US" sz="1600" b="1" dirty="0">
                <a:solidFill>
                  <a:srgbClr val="3C4360"/>
                </a:solidFill>
              </a:rPr>
              <a:t>Primary endpoint:</a:t>
            </a:r>
            <a:br>
              <a:rPr lang="en-US" sz="1600" b="1" dirty="0">
                <a:solidFill>
                  <a:srgbClr val="3C4360"/>
                </a:solidFill>
              </a:rPr>
            </a:br>
            <a:r>
              <a:rPr lang="en-US" sz="1600" b="1" dirty="0">
                <a:solidFill>
                  <a:srgbClr val="3C4360"/>
                </a:solidFill>
              </a:rPr>
              <a:t>PRB non-inferior to BNX </a:t>
            </a:r>
            <a:br>
              <a:rPr lang="en-US" sz="1600" b="1" dirty="0">
                <a:solidFill>
                  <a:srgbClr val="3C4360"/>
                </a:solidFill>
              </a:rPr>
            </a:br>
            <a:r>
              <a:rPr lang="en-US" sz="1600" b="1" dirty="0">
                <a:solidFill>
                  <a:srgbClr val="3C4360"/>
                </a:solidFill>
              </a:rPr>
              <a:t>in proportion of opioid-negative urine samples</a:t>
            </a:r>
            <a:br>
              <a:rPr lang="en-US" sz="1600" b="1" dirty="0">
                <a:solidFill>
                  <a:srgbClr val="3C4360"/>
                </a:solidFill>
              </a:rPr>
            </a:br>
            <a:r>
              <a:rPr lang="en-US" sz="1600" b="1" dirty="0">
                <a:solidFill>
                  <a:srgbClr val="3C4360"/>
                </a:solidFill>
              </a:rPr>
              <a:t>from 1–24 weeks</a:t>
            </a:r>
            <a:r>
              <a:rPr lang="en-US" sz="1600" b="1" baseline="30000" dirty="0">
                <a:solidFill>
                  <a:srgbClr val="3C4360"/>
                </a:solidFill>
              </a:rPr>
              <a:t>a</a:t>
            </a:r>
            <a:endParaRPr lang="en-US" sz="1600" b="1" dirty="0">
              <a:solidFill>
                <a:srgbClr val="3C4360"/>
              </a:solidFill>
            </a:endParaRPr>
          </a:p>
        </p:txBody>
      </p:sp>
      <p:sp>
        <p:nvSpPr>
          <p:cNvPr id="70" name="Rectangle: Rounded Corners 69">
            <a:extLst>
              <a:ext uri="{FF2B5EF4-FFF2-40B4-BE49-F238E27FC236}">
                <a16:creationId xmlns:a16="http://schemas.microsoft.com/office/drawing/2014/main" id="{D51C8082-0925-4D17-818E-76548DDDD363}"/>
              </a:ext>
            </a:extLst>
          </p:cNvPr>
          <p:cNvSpPr/>
          <p:nvPr/>
        </p:nvSpPr>
        <p:spPr>
          <a:xfrm>
            <a:off x="2971307" y="771123"/>
            <a:ext cx="4568284" cy="655435"/>
          </a:xfrm>
          <a:prstGeom prst="roundRect">
            <a:avLst/>
          </a:prstGeom>
          <a:solidFill>
            <a:srgbClr val="3C43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55600" algn="ctr"/>
            <a:r>
              <a:rPr lang="en-US" sz="1600" b="1" dirty="0"/>
              <a:t>PRB and BNX offer comparable treatment outcomes and medication retention </a:t>
            </a:r>
          </a:p>
        </p:txBody>
      </p:sp>
      <p:graphicFrame>
        <p:nvGraphicFramePr>
          <p:cNvPr id="58" name="Chart 57">
            <a:extLst>
              <a:ext uri="{FF2B5EF4-FFF2-40B4-BE49-F238E27FC236}">
                <a16:creationId xmlns:a16="http://schemas.microsoft.com/office/drawing/2014/main" id="{F35F27FE-96CE-4C25-83D1-C22ED374C3A3}"/>
              </a:ext>
            </a:extLst>
          </p:cNvPr>
          <p:cNvGraphicFramePr/>
          <p:nvPr>
            <p:extLst>
              <p:ext uri="{D42A27DB-BD31-4B8C-83A1-F6EECF244321}">
                <p14:modId xmlns:p14="http://schemas.microsoft.com/office/powerpoint/2010/main" val="4230358710"/>
              </p:ext>
            </p:extLst>
          </p:nvPr>
        </p:nvGraphicFramePr>
        <p:xfrm>
          <a:off x="2674163" y="4701032"/>
          <a:ext cx="2770815" cy="1625785"/>
        </p:xfrm>
        <a:graphic>
          <a:graphicData uri="http://schemas.openxmlformats.org/drawingml/2006/chart">
            <c:chart xmlns:c="http://schemas.openxmlformats.org/drawingml/2006/chart" xmlns:r="http://schemas.openxmlformats.org/officeDocument/2006/relationships" r:id="rId29"/>
          </a:graphicData>
        </a:graphic>
      </p:graphicFrame>
      <p:sp>
        <p:nvSpPr>
          <p:cNvPr id="59" name="TextBox 58">
            <a:extLst>
              <a:ext uri="{FF2B5EF4-FFF2-40B4-BE49-F238E27FC236}">
                <a16:creationId xmlns:a16="http://schemas.microsoft.com/office/drawing/2014/main" id="{CE93E4E8-A0EF-4A4F-9E1A-29B2252BF9C3}"/>
              </a:ext>
            </a:extLst>
          </p:cNvPr>
          <p:cNvSpPr txBox="1"/>
          <p:nvPr/>
        </p:nvSpPr>
        <p:spPr>
          <a:xfrm>
            <a:off x="5355750" y="4975603"/>
            <a:ext cx="2217838" cy="830997"/>
          </a:xfrm>
          <a:prstGeom prst="rect">
            <a:avLst/>
          </a:prstGeom>
          <a:noFill/>
        </p:spPr>
        <p:txBody>
          <a:bodyPr wrap="square" rtlCol="0">
            <a:spAutoFit/>
          </a:bodyPr>
          <a:lstStyle/>
          <a:p>
            <a:pPr algn="ctr">
              <a:spcAft>
                <a:spcPts val="1200"/>
              </a:spcAft>
            </a:pPr>
            <a:r>
              <a:rPr lang="en-US" sz="1600" b="1" dirty="0">
                <a:solidFill>
                  <a:srgbClr val="3C4360"/>
                </a:solidFill>
              </a:rPr>
              <a:t>A similar proportion </a:t>
            </a:r>
            <a:br>
              <a:rPr lang="en-US" sz="1600" b="1" dirty="0">
                <a:solidFill>
                  <a:srgbClr val="3C4360"/>
                </a:solidFill>
              </a:rPr>
            </a:br>
            <a:r>
              <a:rPr lang="en-US" sz="1600" b="1" dirty="0">
                <a:solidFill>
                  <a:srgbClr val="3C4360"/>
                </a:solidFill>
              </a:rPr>
              <a:t>of patients completed 24 weeks of treatment</a:t>
            </a:r>
          </a:p>
        </p:txBody>
      </p:sp>
      <p:sp>
        <p:nvSpPr>
          <p:cNvPr id="60" name="TextBox 59">
            <a:extLst>
              <a:ext uri="{FF2B5EF4-FFF2-40B4-BE49-F238E27FC236}">
                <a16:creationId xmlns:a16="http://schemas.microsoft.com/office/drawing/2014/main" id="{2A6E2903-B34F-42C0-A4B8-7B929554AA95}"/>
              </a:ext>
            </a:extLst>
          </p:cNvPr>
          <p:cNvSpPr txBox="1"/>
          <p:nvPr/>
        </p:nvSpPr>
        <p:spPr>
          <a:xfrm>
            <a:off x="3812989" y="4778649"/>
            <a:ext cx="712270" cy="246221"/>
          </a:xfrm>
          <a:prstGeom prst="rect">
            <a:avLst/>
          </a:prstGeom>
          <a:noFill/>
        </p:spPr>
        <p:txBody>
          <a:bodyPr wrap="square" rtlCol="0">
            <a:spAutoFit/>
          </a:bodyPr>
          <a:lstStyle/>
          <a:p>
            <a:r>
              <a:rPr lang="en-NZ" sz="1000" b="1" dirty="0">
                <a:solidFill>
                  <a:srgbClr val="3C4360"/>
                </a:solidFill>
              </a:rPr>
              <a:t>147/213</a:t>
            </a:r>
          </a:p>
        </p:txBody>
      </p:sp>
      <p:sp>
        <p:nvSpPr>
          <p:cNvPr id="61" name="TextBox 60">
            <a:extLst>
              <a:ext uri="{FF2B5EF4-FFF2-40B4-BE49-F238E27FC236}">
                <a16:creationId xmlns:a16="http://schemas.microsoft.com/office/drawing/2014/main" id="{D4A535E2-3B90-4051-B6EF-31EB8E6A2BDE}"/>
              </a:ext>
            </a:extLst>
          </p:cNvPr>
          <p:cNvSpPr txBox="1"/>
          <p:nvPr/>
        </p:nvSpPr>
        <p:spPr>
          <a:xfrm>
            <a:off x="3812989" y="5332914"/>
            <a:ext cx="712270" cy="246221"/>
          </a:xfrm>
          <a:prstGeom prst="rect">
            <a:avLst/>
          </a:prstGeom>
          <a:noFill/>
        </p:spPr>
        <p:txBody>
          <a:bodyPr wrap="square" rtlCol="0">
            <a:spAutoFit/>
          </a:bodyPr>
          <a:lstStyle/>
          <a:p>
            <a:r>
              <a:rPr lang="en-NZ" sz="1000" b="1" dirty="0"/>
              <a:t>156/215</a:t>
            </a:r>
          </a:p>
        </p:txBody>
      </p:sp>
      <p:grpSp>
        <p:nvGrpSpPr>
          <p:cNvPr id="5" name="Group 4">
            <a:extLst>
              <a:ext uri="{FF2B5EF4-FFF2-40B4-BE49-F238E27FC236}">
                <a16:creationId xmlns:a16="http://schemas.microsoft.com/office/drawing/2014/main" id="{1C5952E3-76F7-4222-853C-94F5B6978DF1}"/>
              </a:ext>
            </a:extLst>
          </p:cNvPr>
          <p:cNvGrpSpPr/>
          <p:nvPr/>
        </p:nvGrpSpPr>
        <p:grpSpPr>
          <a:xfrm rot="10800000">
            <a:off x="4614081" y="2017054"/>
            <a:ext cx="88140" cy="54947"/>
            <a:chOff x="8001607" y="3662809"/>
            <a:chExt cx="88140" cy="54947"/>
          </a:xfrm>
        </p:grpSpPr>
        <p:cxnSp>
          <p:nvCxnSpPr>
            <p:cNvPr id="57" name="Straight Connector 56">
              <a:extLst>
                <a:ext uri="{FF2B5EF4-FFF2-40B4-BE49-F238E27FC236}">
                  <a16:creationId xmlns:a16="http://schemas.microsoft.com/office/drawing/2014/main" id="{1724ACAF-F9C2-4C08-8915-7C74E7AD54E5}"/>
                </a:ext>
              </a:extLst>
            </p:cNvPr>
            <p:cNvCxnSpPr>
              <a:cxnSpLocks/>
            </p:cNvCxnSpPr>
            <p:nvPr/>
          </p:nvCxnSpPr>
          <p:spPr>
            <a:xfrm rot="10800000" flipH="1">
              <a:off x="8001607" y="3690282"/>
              <a:ext cx="8814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73547FCD-555D-4B1A-957C-052B143945D7}"/>
                </a:ext>
              </a:extLst>
            </p:cNvPr>
            <p:cNvCxnSpPr>
              <a:cxnSpLocks/>
            </p:cNvCxnSpPr>
            <p:nvPr/>
          </p:nvCxnSpPr>
          <p:spPr>
            <a:xfrm flipV="1">
              <a:off x="8088160" y="3662809"/>
              <a:ext cx="0" cy="54947"/>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64" name="Group 63">
            <a:extLst>
              <a:ext uri="{FF2B5EF4-FFF2-40B4-BE49-F238E27FC236}">
                <a16:creationId xmlns:a16="http://schemas.microsoft.com/office/drawing/2014/main" id="{581D9332-9545-4696-8C77-3269702EB8A6}"/>
              </a:ext>
            </a:extLst>
          </p:cNvPr>
          <p:cNvGrpSpPr/>
          <p:nvPr/>
        </p:nvGrpSpPr>
        <p:grpSpPr>
          <a:xfrm rot="10800000">
            <a:off x="4398885" y="2538181"/>
            <a:ext cx="80201" cy="54947"/>
            <a:chOff x="8001607" y="3662809"/>
            <a:chExt cx="80201" cy="54947"/>
          </a:xfrm>
        </p:grpSpPr>
        <p:cxnSp>
          <p:nvCxnSpPr>
            <p:cNvPr id="66" name="Straight Connector 65">
              <a:extLst>
                <a:ext uri="{FF2B5EF4-FFF2-40B4-BE49-F238E27FC236}">
                  <a16:creationId xmlns:a16="http://schemas.microsoft.com/office/drawing/2014/main" id="{D0A2FFEF-997B-4885-8B4B-76F22B875D62}"/>
                </a:ext>
              </a:extLst>
            </p:cNvPr>
            <p:cNvCxnSpPr>
              <a:cxnSpLocks/>
            </p:cNvCxnSpPr>
            <p:nvPr/>
          </p:nvCxnSpPr>
          <p:spPr>
            <a:xfrm rot="10800000" flipH="1" flipV="1">
              <a:off x="8001607" y="3690282"/>
              <a:ext cx="79876" cy="256"/>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3A0427E0-96DA-4DDE-B8E8-F0AB594C63FF}"/>
                </a:ext>
              </a:extLst>
            </p:cNvPr>
            <p:cNvCxnSpPr>
              <a:cxnSpLocks/>
            </p:cNvCxnSpPr>
            <p:nvPr/>
          </p:nvCxnSpPr>
          <p:spPr>
            <a:xfrm flipV="1">
              <a:off x="8081808" y="3662809"/>
              <a:ext cx="0" cy="54947"/>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71" name="Bildobjekt 6">
            <a:extLst>
              <a:ext uri="{FF2B5EF4-FFF2-40B4-BE49-F238E27FC236}">
                <a16:creationId xmlns:a16="http://schemas.microsoft.com/office/drawing/2014/main" id="{A50877AF-A356-45C8-A16F-54026404791A}"/>
              </a:ext>
            </a:extLst>
          </p:cNvPr>
          <p:cNvPicPr>
            <a:picLocks noChangeAspect="1"/>
          </p:cNvPicPr>
          <p:nvPr/>
        </p:nvPicPr>
        <p:blipFill>
          <a:blip r:embed="rId30">
            <a:extLst>
              <a:ext uri="{28A0092B-C50C-407E-A947-70E740481C1C}">
                <a14:useLocalDpi xmlns:a14="http://schemas.microsoft.com/office/drawing/2010/main" val="0"/>
              </a:ext>
            </a:extLst>
          </a:blip>
          <a:stretch>
            <a:fillRect/>
          </a:stretch>
        </p:blipFill>
        <p:spPr>
          <a:xfrm>
            <a:off x="10623346" y="342053"/>
            <a:ext cx="1524367" cy="224356"/>
          </a:xfrm>
          <a:prstGeom prst="rect">
            <a:avLst/>
          </a:prstGeom>
        </p:spPr>
      </p:pic>
      <p:sp>
        <p:nvSpPr>
          <p:cNvPr id="72" name="TextBox 71">
            <a:extLst>
              <a:ext uri="{FF2B5EF4-FFF2-40B4-BE49-F238E27FC236}">
                <a16:creationId xmlns:a16="http://schemas.microsoft.com/office/drawing/2014/main" id="{1BE3ED81-A967-479D-8E45-BA915729DA1B}"/>
              </a:ext>
            </a:extLst>
          </p:cNvPr>
          <p:cNvSpPr txBox="1"/>
          <p:nvPr/>
        </p:nvSpPr>
        <p:spPr>
          <a:xfrm>
            <a:off x="44287" y="-20845"/>
            <a:ext cx="10779448" cy="707886"/>
          </a:xfrm>
          <a:prstGeom prst="rect">
            <a:avLst/>
          </a:prstGeom>
          <a:noFill/>
          <a:ln>
            <a:noFill/>
          </a:ln>
        </p:spPr>
        <p:txBody>
          <a:bodyPr wrap="square" rtlCol="0">
            <a:spAutoFit/>
          </a:bodyPr>
          <a:lstStyle/>
          <a:p>
            <a:r>
              <a:rPr lang="en-US" sz="2000" b="1" i="0" u="none" strike="noStrike" baseline="0" dirty="0">
                <a:solidFill>
                  <a:schemeClr val="bg1"/>
                </a:solidFill>
                <a:latin typeface="AdvTT96740c24"/>
              </a:rPr>
              <a:t>Weekly and Monthly Subcutaneous Buprenorphine Depot Formulations vs Daily Sublingual Buprenorphine With Naloxone for Treatment of Opioid Use Disorder: A Randomized Clinical Trial</a:t>
            </a:r>
            <a:r>
              <a:rPr lang="en-NZ" sz="2000" b="1" i="0" u="none" strike="noStrike" baseline="30000" dirty="0">
                <a:solidFill>
                  <a:schemeClr val="bg1"/>
                </a:solidFill>
                <a:latin typeface="AdvTT96740c24"/>
              </a:rPr>
              <a:t>1</a:t>
            </a:r>
            <a:endParaRPr lang="en-US" sz="2400" b="1" dirty="0">
              <a:solidFill>
                <a:schemeClr val="bg1"/>
              </a:solidFill>
            </a:endParaRPr>
          </a:p>
        </p:txBody>
      </p:sp>
    </p:spTree>
    <p:extLst>
      <p:ext uri="{BB962C8B-B14F-4D97-AF65-F5344CB8AC3E}">
        <p14:creationId xmlns:p14="http://schemas.microsoft.com/office/powerpoint/2010/main" val="311874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F04F7D2-115F-4BE0-B7E7-09C0B2FD33F2}"/>
              </a:ext>
            </a:extLst>
          </p:cNvPr>
          <p:cNvSpPr>
            <a:spLocks noGrp="1"/>
          </p:cNvSpPr>
          <p:nvPr>
            <p:ph type="title"/>
          </p:nvPr>
        </p:nvSpPr>
        <p:spPr>
          <a:xfrm>
            <a:off x="89050" y="238335"/>
            <a:ext cx="10515600" cy="650874"/>
          </a:xfrm>
        </p:spPr>
        <p:txBody>
          <a:bodyPr>
            <a:normAutofit fontScale="90000"/>
          </a:bodyPr>
          <a:lstStyle/>
          <a:p>
            <a:br>
              <a:rPr lang="en-GB" sz="1800" b="0" i="0" u="none" strike="noStrike" baseline="0" dirty="0">
                <a:solidFill>
                  <a:srgbClr val="000000"/>
                </a:solidFill>
                <a:latin typeface="Univers" panose="020B0503020202020204" pitchFamily="34" charset="0"/>
              </a:rPr>
            </a:br>
            <a:r>
              <a:rPr lang="en-GB" sz="1800" b="1" dirty="0">
                <a:solidFill>
                  <a:srgbClr val="782168"/>
                </a:solidFill>
                <a:latin typeface="Univers" panose="020B0503020202020204" pitchFamily="34" charset="0"/>
              </a:rPr>
              <a:t>Prescribing Information for </a:t>
            </a:r>
            <a:r>
              <a:rPr lang="en-GB" sz="1800" b="1" dirty="0" err="1">
                <a:solidFill>
                  <a:srgbClr val="782168"/>
                </a:solidFill>
                <a:latin typeface="Univers" panose="020B0503020202020204" pitchFamily="34" charset="0"/>
              </a:rPr>
              <a:t>Buvidal</a:t>
            </a:r>
            <a:r>
              <a:rPr lang="en-GB" sz="1800" b="1" dirty="0">
                <a:solidFill>
                  <a:srgbClr val="782168"/>
                </a:solidFill>
                <a:latin typeface="Univers" panose="020B0503020202020204" pitchFamily="34" charset="0"/>
              </a:rPr>
              <a:t> (buprenorphine prolonged-release solution for injection)  </a:t>
            </a:r>
            <a:br>
              <a:rPr lang="en-GB" sz="1800" b="0" i="0" u="none" strike="noStrike" baseline="0" dirty="0">
                <a:latin typeface="Univers" panose="020B0503020202020204" pitchFamily="34" charset="0"/>
              </a:rPr>
            </a:br>
            <a:r>
              <a:rPr lang="en-GB" sz="1800" b="0" i="0" u="none" strike="noStrike" baseline="0" dirty="0">
                <a:solidFill>
                  <a:schemeClr val="tx1"/>
                </a:solidFill>
                <a:latin typeface="Univers" panose="020B0503020202020204" pitchFamily="34" charset="0"/>
              </a:rPr>
              <a:t>Please refer to the Summary of Product Characteristics (SmPC) before prescribing</a:t>
            </a:r>
            <a:endParaRPr lang="en-GB" dirty="0">
              <a:solidFill>
                <a:schemeClr val="tx1"/>
              </a:solidFill>
              <a:latin typeface="Univers" panose="020B0503020202020204" pitchFamily="34" charset="0"/>
            </a:endParaRPr>
          </a:p>
        </p:txBody>
      </p:sp>
      <p:sp>
        <p:nvSpPr>
          <p:cNvPr id="10" name="TextBox 9">
            <a:extLst>
              <a:ext uri="{FF2B5EF4-FFF2-40B4-BE49-F238E27FC236}">
                <a16:creationId xmlns:a16="http://schemas.microsoft.com/office/drawing/2014/main" id="{B8CC5283-4CAC-46F6-B3B1-AD8E35623126}"/>
              </a:ext>
            </a:extLst>
          </p:cNvPr>
          <p:cNvSpPr txBox="1"/>
          <p:nvPr/>
        </p:nvSpPr>
        <p:spPr>
          <a:xfrm>
            <a:off x="89049" y="1015593"/>
            <a:ext cx="4054325" cy="5801588"/>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Active ingredient: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Prolonged-release solution for injection in pre-filled syringes. Weekly injection (8 mg, 16 mg, 24 mg, 32 mg) or monthly injection (64 mg, 96 mg, 128 mg, 160 mg).</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Indication: </a:t>
            </a:r>
            <a:r>
              <a:rPr lang="en-GB" sz="900" dirty="0">
                <a:effectLst/>
                <a:latin typeface="Calibri" panose="020F0502020204030204" pitchFamily="34" charset="0"/>
                <a:ea typeface="Calibri" panose="020F0502020204030204" pitchFamily="34" charset="0"/>
                <a:cs typeface="Times New Roman" panose="02020603050405020304" pitchFamily="18" charset="0"/>
              </a:rPr>
              <a:t>Treatment of opioid dependence within a framework of medical, social and psychological treatment. Treatment is intended for use in adults and adolescents aged 16 years or over.</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Dosage: </a:t>
            </a:r>
            <a:r>
              <a:rPr lang="en-GB" sz="900" dirty="0">
                <a:effectLst/>
                <a:latin typeface="Calibri" panose="020F0502020204030204" pitchFamily="34" charset="0"/>
                <a:ea typeface="Calibri" panose="020F0502020204030204" pitchFamily="34" charset="0"/>
                <a:cs typeface="Times New Roman" panose="02020603050405020304" pitchFamily="18" charset="0"/>
              </a:rPr>
              <a:t>To avoid precipitated withdrawal, initiate when objective and clear signs of mild to moderate withdrawal are evident, considering the duration of action of the opioid, time since last dose and degree of opioid dependence. Do not start until ≥6 hours after last heroin or short-acting opioid. Reduce methadone to ≤30 mg/day and start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≥24 hours after the last methadone dose.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may trigger withdrawal symptoms in methadone-dependent patients.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Initiation in patients not already receiving buprenorphine:</a:t>
            </a:r>
            <a:r>
              <a:rPr lang="en-GB" sz="900" dirty="0">
                <a:effectLst/>
                <a:latin typeface="Calibri" panose="020F0502020204030204" pitchFamily="34" charset="0"/>
                <a:ea typeface="Calibri" panose="020F0502020204030204" pitchFamily="34" charset="0"/>
                <a:cs typeface="Times New Roman" panose="02020603050405020304" pitchFamily="18" charset="0"/>
              </a:rPr>
              <a:t> Patients not previously exposed to buprenorphine, administer 4 mg sublingual buprenorphine and observe for an hour to confirm tolerability. Recommended starting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is 16 mg, with one or two additional 8 mg doses at least 1 day apart (target dose of 24 mg or 32 mg during the first week). The dose for the second week is the total dose administered during the first week. May transfer to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 after four weeks and once stabilised.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Switching from sublingual buprenorphine</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Switch directly to weekly or monthly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starting on the day after the last sublingual buprenorphine dose. See SmPC for dose recommendations.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Maintenance:</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Weekly or monthly as needed. One supplemental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8 mg dose may be administered between regular weekly or monthly doses (except 160mg). The maximum dose is 32 mg weekly, with an additional 8 mg dose, or 160mg monthly. </a:t>
            </a:r>
            <a:r>
              <a:rPr lang="en-GB" sz="900" i="1" dirty="0">
                <a:effectLst/>
                <a:latin typeface="Calibri" panose="020F0502020204030204" pitchFamily="34" charset="0"/>
                <a:ea typeface="Calibri" panose="020F0502020204030204" pitchFamily="34" charset="0"/>
                <a:cs typeface="Times New Roman" panose="02020603050405020304" pitchFamily="18" charset="0"/>
              </a:rPr>
              <a:t>W</a:t>
            </a:r>
            <a:r>
              <a:rPr lang="en-GB" sz="900" dirty="0">
                <a:effectLst/>
                <a:latin typeface="Calibri" panose="020F0502020204030204" pitchFamily="34" charset="0"/>
                <a:ea typeface="Calibri" panose="020F0502020204030204" pitchFamily="34" charset="0"/>
                <a:cs typeface="Times New Roman" panose="02020603050405020304" pitchFamily="18" charset="0"/>
              </a:rPr>
              <a:t>eekly doses may be administered up to 2 days before or after the weekly time point, and monthly doses may be administered up to 1 week before or after the monthly time point. If a dose is missed, administer the next dose as soon as practical.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Termination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dirty="0">
                <a:effectLst/>
                <a:latin typeface="Calibri" panose="020F0502020204030204" pitchFamily="34" charset="0"/>
                <a:ea typeface="Calibri" panose="020F0502020204030204" pitchFamily="34" charset="0"/>
                <a:cs typeface="Times New Roman" panose="02020603050405020304" pitchFamily="18" charset="0"/>
              </a:rPr>
              <a:t> Consider prolonged-release characteristics and any withdrawal symptoms. If switching to sublingual buprenorphine, do so one week after the last weekly dose or one month after the last monthly dose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Elderly:</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No dosing recommendations over 65 years. Consider renal and hepatic function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Administration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Administration of </a:t>
            </a:r>
            <a:r>
              <a:rPr lang="en-GB" sz="900" dirty="0" err="1">
                <a:effectLst/>
                <a:latin typeface="Calibri" panose="020F0502020204030204" pitchFamily="34" charset="0"/>
                <a:ea typeface="Calibri" panose="020F0502020204030204" pitchFamily="34" charset="0"/>
                <a:cs typeface="Times New Roman" panose="02020603050405020304" pitchFamily="18" charset="0"/>
              </a:rPr>
              <a:t>Buvidal</a:t>
            </a:r>
            <a:r>
              <a:rPr lang="en-GB" sz="900" dirty="0">
                <a:effectLst/>
                <a:latin typeface="Calibri" panose="020F0502020204030204" pitchFamily="34" charset="0"/>
                <a:ea typeface="Calibri" panose="020F0502020204030204" pitchFamily="34" charset="0"/>
                <a:cs typeface="Calibri" panose="020F0502020204030204" pitchFamily="34" charset="0"/>
              </a:rPr>
              <a:t>®</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is restricted to healthcare professionals only. For subcutaneous administration only. Inject slowly and completely into sufficient subcutaneous tissue of the buttock, thigh, abdomen, or upper arm area. Do not re-inject the same injection site for at least 8 weeks (each area can have multiple injection sites).</a:t>
            </a:r>
          </a:p>
          <a:p>
            <a:pPr algn="just"/>
            <a:endParaRPr lang="en-GB" sz="5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Contraindications: </a:t>
            </a:r>
            <a:r>
              <a:rPr lang="en-GB" sz="900" dirty="0">
                <a:effectLst/>
                <a:latin typeface="Calibri" panose="020F0502020204030204" pitchFamily="34" charset="0"/>
                <a:ea typeface="Calibri" panose="020F0502020204030204" pitchFamily="34" charset="0"/>
                <a:cs typeface="Times New Roman" panose="02020603050405020304" pitchFamily="18" charset="0"/>
              </a:rPr>
              <a:t>Hypersensitivity to buprenorphine or excipients. Severe respiratory insufficiency. Severe hepatic impairment. Acute alcoholism or </a:t>
            </a:r>
            <a:r>
              <a:rPr lang="en-GB" sz="900" i="1" dirty="0">
                <a:effectLst/>
                <a:latin typeface="Calibri" panose="020F0502020204030204" pitchFamily="34" charset="0"/>
                <a:ea typeface="Calibri" panose="020F0502020204030204" pitchFamily="34" charset="0"/>
                <a:cs typeface="Times New Roman" panose="02020603050405020304" pitchFamily="18" charset="0"/>
              </a:rPr>
              <a:t>delirium tremens.</a:t>
            </a:r>
            <a:endParaRPr lang="en-GB" sz="9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Rectangle 12">
            <a:extLst>
              <a:ext uri="{FF2B5EF4-FFF2-40B4-BE49-F238E27FC236}">
                <a16:creationId xmlns:a16="http://schemas.microsoft.com/office/drawing/2014/main" id="{AD34BE7F-650E-4D16-9FFF-926CEDB47D21}"/>
              </a:ext>
            </a:extLst>
          </p:cNvPr>
          <p:cNvSpPr/>
          <p:nvPr/>
        </p:nvSpPr>
        <p:spPr>
          <a:xfrm>
            <a:off x="8177349" y="5249432"/>
            <a:ext cx="3810821" cy="98427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Graphik regular"/>
              <a:ea typeface="+mn-ea"/>
              <a:cs typeface="+mn-cs"/>
            </a:endParaRPr>
          </a:p>
        </p:txBody>
      </p:sp>
      <p:sp>
        <p:nvSpPr>
          <p:cNvPr id="5" name="TextBox 4">
            <a:extLst>
              <a:ext uri="{FF2B5EF4-FFF2-40B4-BE49-F238E27FC236}">
                <a16:creationId xmlns:a16="http://schemas.microsoft.com/office/drawing/2014/main" id="{3C10D362-E96C-C3FE-34EA-4F7D1F9EA478}"/>
              </a:ext>
            </a:extLst>
          </p:cNvPr>
          <p:cNvSpPr txBox="1"/>
          <p:nvPr/>
        </p:nvSpPr>
        <p:spPr>
          <a:xfrm>
            <a:off x="8184711" y="5265172"/>
            <a:ext cx="3800284" cy="974882"/>
          </a:xfrm>
          <a:prstGeom prst="rect">
            <a:avLst/>
          </a:prstGeom>
          <a:noFill/>
        </p:spPr>
        <p:txBody>
          <a:bodyPr wrap="square">
            <a:spAutoFit/>
          </a:bodyPr>
          <a:lstStyle/>
          <a:p>
            <a:pPr algn="ctr">
              <a:lnSpc>
                <a:spcPct val="107000"/>
              </a:lnSpc>
              <a:spcAft>
                <a:spcPts val="800"/>
              </a:spcAft>
            </a:pPr>
            <a:r>
              <a:rPr lang="en-GB" sz="900" b="1" dirty="0">
                <a:effectLst/>
                <a:latin typeface="Calibri" panose="020F0502020204030204" pitchFamily="34" charset="0"/>
                <a:ea typeface="Calibri" panose="020F0502020204030204" pitchFamily="34" charset="0"/>
                <a:cs typeface="Calibri" panose="020F0502020204030204" pitchFamily="34" charset="0"/>
              </a:rPr>
              <a:t>Adverse events should be reported. Reporting forms and information can be found at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2"/>
              </a:rPr>
              <a:t>www.mhra.gov.uk/yellowcard</a:t>
            </a:r>
            <a:r>
              <a:rPr lang="en-GB" sz="900" b="1" dirty="0">
                <a:solidFill>
                  <a:srgbClr val="0000FF"/>
                </a:solidFill>
                <a:effectLst/>
                <a:latin typeface="Calibri" panose="020F0502020204030204" pitchFamily="34" charset="0"/>
                <a:ea typeface="SimSun" panose="02010600030101010101" pitchFamily="2" charset="-122"/>
                <a:cs typeface="Calibri" panose="020F0502020204030204" pitchFamily="34" charset="0"/>
              </a:rPr>
              <a:t> </a:t>
            </a:r>
            <a:r>
              <a:rPr lang="en-GB" sz="900" b="1" dirty="0">
                <a:effectLst/>
                <a:latin typeface="Calibri" panose="020F0502020204030204" pitchFamily="34" charset="0"/>
                <a:ea typeface="SimSun" panose="02010600030101010101" pitchFamily="2" charset="-122"/>
                <a:cs typeface="Calibri" panose="020F0502020204030204" pitchFamily="34" charset="0"/>
              </a:rPr>
              <a:t>(</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or search for MHRA Yellow Card in the Google Play or Apple App Store) for the UK and </a:t>
            </a:r>
            <a:r>
              <a:rPr lang="en-GB" sz="900" b="1" u="sng" dirty="0">
                <a:solidFill>
                  <a:srgbClr val="0563C1"/>
                </a:solidFill>
                <a:effectLst/>
                <a:latin typeface="Calibri" panose="020F0502020204030204" pitchFamily="34" charset="0"/>
                <a:ea typeface="SimSun" panose="02010600030101010101" pitchFamily="2" charset="-122"/>
                <a:cs typeface="Calibri" panose="020F0502020204030204" pitchFamily="34" charset="0"/>
                <a:hlinkClick r:id="rId3"/>
              </a:rPr>
              <a:t>http://www.hpra.ie/homepage/about-us/report-an-issue</a:t>
            </a:r>
            <a:r>
              <a:rPr lang="en-GB" sz="900" b="1" dirty="0">
                <a:solidFill>
                  <a:srgbClr val="000000"/>
                </a:solidFill>
                <a:effectLst/>
                <a:latin typeface="Calibri" panose="020F0502020204030204" pitchFamily="34" charset="0"/>
                <a:ea typeface="SimSun" panose="02010600030101010101" pitchFamily="2" charset="-122"/>
                <a:cs typeface="Calibri" panose="020F0502020204030204" pitchFamily="34" charset="0"/>
              </a:rPr>
              <a:t> for Ireland</a:t>
            </a:r>
            <a:r>
              <a:rPr lang="en-GB" sz="900" b="1" dirty="0">
                <a:effectLst/>
                <a:latin typeface="Calibri" panose="020F0502020204030204" pitchFamily="34" charset="0"/>
                <a:ea typeface="Calibri" panose="020F0502020204030204" pitchFamily="34" charset="0"/>
                <a:cs typeface="Calibri" panose="020F0502020204030204" pitchFamily="34" charset="0"/>
              </a:rPr>
              <a:t>. Adverse events should also be reported to Camurus AB via email: </a:t>
            </a:r>
            <a:r>
              <a:rPr lang="en-GB" sz="900" b="1"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4"/>
              </a:rPr>
              <a:t>safety@camurus.com</a:t>
            </a:r>
            <a:r>
              <a:rPr lang="en-GB" sz="900" b="1" dirty="0">
                <a:effectLst/>
                <a:latin typeface="Calibri" panose="020F0502020204030204" pitchFamily="34" charset="0"/>
                <a:ea typeface="Calibri" panose="020F0502020204030204" pitchFamily="34" charset="0"/>
                <a:cs typeface="Calibri" panose="020F0502020204030204" pitchFamily="34"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A black and purple text with white text&#10;&#10;Description automatically generated">
            <a:extLst>
              <a:ext uri="{FF2B5EF4-FFF2-40B4-BE49-F238E27FC236}">
                <a16:creationId xmlns:a16="http://schemas.microsoft.com/office/drawing/2014/main" id="{6B7ED424-F65A-4142-429A-C9BF85402F5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74569" y="19553"/>
            <a:ext cx="1622788" cy="1053190"/>
          </a:xfrm>
          <a:prstGeom prst="rect">
            <a:avLst/>
          </a:prstGeom>
        </p:spPr>
      </p:pic>
      <p:sp>
        <p:nvSpPr>
          <p:cNvPr id="2" name="TextBox 1">
            <a:extLst>
              <a:ext uri="{FF2B5EF4-FFF2-40B4-BE49-F238E27FC236}">
                <a16:creationId xmlns:a16="http://schemas.microsoft.com/office/drawing/2014/main" id="{74E8FFED-BA28-3778-8340-7F7EE1A98505}"/>
              </a:ext>
            </a:extLst>
          </p:cNvPr>
          <p:cNvSpPr txBox="1"/>
          <p:nvPr/>
        </p:nvSpPr>
        <p:spPr>
          <a:xfrm>
            <a:off x="4080811" y="1015593"/>
            <a:ext cx="4054325" cy="5216813"/>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Times New Roman" panose="02020603050405020304" pitchFamily="18" charset="0"/>
              </a:rPr>
              <a:t>Special warnings and precautions for use: </a:t>
            </a:r>
            <a:r>
              <a:rPr lang="en-GB" sz="900" dirty="0">
                <a:effectLst/>
                <a:latin typeface="Calibri" panose="020F0502020204030204" pitchFamily="34" charset="0"/>
                <a:ea typeface="Calibri" panose="020F0502020204030204" pitchFamily="34" charset="0"/>
                <a:cs typeface="Times New Roman" panose="02020603050405020304" pitchFamily="18" charset="0"/>
              </a:rPr>
              <a:t>Must not be administered intravenously, intramuscularly or intradermally. Monitor for any attempts to remove the depot. Some precautions associated with buprenorphine class.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Prolonged-release properties</a:t>
            </a:r>
            <a:r>
              <a:rPr lang="en-GB" sz="900" dirty="0">
                <a:effectLst/>
                <a:latin typeface="Calibri" panose="020F0502020204030204" pitchFamily="34" charset="0"/>
                <a:ea typeface="Calibri" panose="020F0502020204030204" pitchFamily="34" charset="0"/>
                <a:cs typeface="Times New Roman" panose="02020603050405020304" pitchFamily="18" charset="0"/>
              </a:rPr>
              <a:t> of the product should be considered during treatment. Patients with concomitant medicines and/or co-morbidities should be monitored for signs and symptoms of toxicity, overdose or withdrawal.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Respiratory depression:</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Calibri" panose="020F0502020204030204" pitchFamily="34" charset="0"/>
                <a:cs typeface="Arial" panose="020B0604020202020204" pitchFamily="34" charset="0"/>
              </a:rPr>
              <a:t>Deaths reported with buprenorphine. </a:t>
            </a:r>
            <a:r>
              <a:rPr lang="en-GB" sz="900" dirty="0">
                <a:effectLst/>
                <a:latin typeface="Calibri" panose="020F0502020204030204" pitchFamily="34" charset="0"/>
                <a:ea typeface="Calibri" panose="020F0502020204030204" pitchFamily="34" charset="0"/>
                <a:cs typeface="Times New Roman" panose="02020603050405020304" pitchFamily="18" charset="0"/>
              </a:rPr>
              <a:t>Care in respiratory insufficiency.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CNS depression:</a:t>
            </a:r>
            <a:r>
              <a:rPr lang="en-GB" sz="900" i="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Buprenorphine may cause drowsiness.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Dependence:</a:t>
            </a:r>
            <a:r>
              <a:rPr lang="en-GB" sz="900" dirty="0">
                <a:effectLst/>
                <a:latin typeface="Calibri" panose="020F0502020204030204" pitchFamily="34" charset="0"/>
                <a:ea typeface="Calibri" panose="020F0502020204030204" pitchFamily="34" charset="0"/>
                <a:cs typeface="Times New Roman" panose="02020603050405020304" pitchFamily="18" charset="0"/>
              </a:rPr>
              <a:t> Chronic administration of buprenorphine can produce opioid dependence.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Serotonin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solidFill>
                  <a:srgbClr val="000000"/>
                </a:solidFill>
                <a:effectLst/>
                <a:latin typeface="Calibri" panose="020F0502020204030204" pitchFamily="34" charset="0"/>
                <a:ea typeface="SimSun" panose="02010600030101010101" pitchFamily="2" charset="-122"/>
                <a:cs typeface="Times New Roman" panose="02020603050405020304" pitchFamily="18" charset="0"/>
              </a:rPr>
              <a:t>Concomitant serotonergic agents (e.g. monoamine oxidase inhibitors, selective serotonin re-uptake inhibitors, serotonin and noradrenaline re-uptake inhibitors or tricyclic antidepressants) may result in serotonin syndrome, a potentially life-threatening condition - if clinically warranted, observe carefully, particularly during initiation and dose increases and consider reducing or discontinuing therapy if serotonin syndrome is suspected.</a:t>
            </a:r>
            <a:r>
              <a:rPr lang="en-GB" sz="900" dirty="0">
                <a:effectLst/>
                <a:latin typeface="Calibri" panose="020F0502020204030204" pitchFamily="34" charset="0"/>
                <a:ea typeface="Calibri" panose="020F0502020204030204" pitchFamily="34" charset="0"/>
                <a:cs typeface="Times New Roman" panose="02020603050405020304" pitchFamily="18" charset="0"/>
              </a:rPr>
              <a: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Hepatitis, hepatic events and hepatic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Recording of baseline liver function tests and viral hepatitis status recommended. Hepatic injury reported with buprenorphine. Caution with buprenorphine in moderate hepatic impairment – monitor for signs and symptoms of opioid withdrawal, toxicity and overdose. Monitor hepatic function regularly.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Drug withdrawal syndrome (GB):</a:t>
            </a:r>
            <a:r>
              <a:rPr lang="en-GB" sz="900" dirty="0">
                <a:effectLst/>
                <a:latin typeface="Calibri" panose="020F0502020204030204" pitchFamily="34" charset="0"/>
                <a:ea typeface="Calibri" panose="020F0502020204030204" pitchFamily="34" charset="0"/>
                <a:cs typeface="Times New Roman" panose="02020603050405020304" pitchFamily="18" charset="0"/>
              </a:rPr>
              <a:t> Before starting any opioids, discuss withdrawal strategy with the patient. Dose tapering over weeks or months may be required. Risk of neonatal withdrawal syndrome following use in pregnancy.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Precipitation of opioid withdrawal syndrome:</a:t>
            </a:r>
            <a:r>
              <a:rPr lang="en-GB" sz="900" dirty="0">
                <a:effectLst/>
                <a:latin typeface="Calibri" panose="020F0502020204030204" pitchFamily="34" charset="0"/>
                <a:ea typeface="Calibri" panose="020F0502020204030204" pitchFamily="34" charset="0"/>
                <a:cs typeface="Times New Roman" panose="02020603050405020304" pitchFamily="18" charset="0"/>
              </a:rPr>
              <a:t> Buprenorphine products have precipitated withdrawal symptoms in opioid-dependent patients when administered before the agonist effects from recent opioid use or misuse have subsided.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Renal impairment: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in severe renal impairment.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QT-prolongation:</a:t>
            </a:r>
            <a:r>
              <a:rPr lang="en-GB" sz="900" dirty="0">
                <a:effectLst/>
                <a:latin typeface="Calibri" panose="020F0502020204030204" pitchFamily="34" charset="0"/>
                <a:ea typeface="Calibri" panose="020F0502020204030204" pitchFamily="34" charset="0"/>
                <a:cs typeface="Times New Roman" panose="02020603050405020304" pitchFamily="18" charset="0"/>
              </a:rPr>
              <a:t> Caution with other medicines that prolong the QT interval and in patients with a history of long QT syndrome or other risk factors for QT prolongation.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Acute pain management:</a:t>
            </a:r>
            <a:r>
              <a:rPr lang="en-GB" sz="900" dirty="0">
                <a:effectLst/>
                <a:latin typeface="Calibri" panose="020F0502020204030204" pitchFamily="34" charset="0"/>
                <a:ea typeface="Calibri" panose="020F0502020204030204" pitchFamily="34" charset="0"/>
                <a:cs typeface="Times New Roman" panose="02020603050405020304" pitchFamily="18" charset="0"/>
              </a:rPr>
              <a:t> A combination of opioids with high mu-opioid receptor affinity, non-opioid analgesics and regional anaesthesia might be necessary. Monitor and titrate, considering potential risk of overdose and/or death.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Sleep-related breathing disorders:</a:t>
            </a:r>
            <a:r>
              <a:rPr lang="en-GB" sz="900" dirty="0">
                <a:effectLst/>
                <a:latin typeface="Calibri" panose="020F0502020204030204" pitchFamily="34" charset="0"/>
                <a:ea typeface="Calibri" panose="020F0502020204030204" pitchFamily="34" charset="0"/>
                <a:cs typeface="Times New Roman" panose="02020603050405020304" pitchFamily="18" charset="0"/>
              </a:rPr>
              <a:t> Opioids can cause sleep-related breathing disorders.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Opioid class effects:</a:t>
            </a:r>
            <a:r>
              <a:rPr lang="en-GB" sz="900" dirty="0">
                <a:effectLst/>
                <a:latin typeface="Calibri" panose="020F0502020204030204" pitchFamily="34" charset="0"/>
                <a:ea typeface="Calibri" panose="020F0502020204030204" pitchFamily="34" charset="0"/>
                <a:cs typeface="Times New Roman" panose="02020603050405020304" pitchFamily="18" charset="0"/>
              </a:rPr>
              <a:t>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Interactions</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See SmPC for buprenorphine interactions.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Pregnancy and lactation</a:t>
            </a:r>
            <a:r>
              <a:rPr lang="en-GB" sz="900" u="sng" dirty="0">
                <a:effectLst/>
                <a:latin typeface="Calibri" panose="020F0502020204030204" pitchFamily="34" charset="0"/>
                <a:ea typeface="Calibri" panose="020F0502020204030204" pitchFamily="34" charset="0"/>
                <a:cs typeface="Times New Roman" panose="02020603050405020304" pitchFamily="18" charset="0"/>
              </a:rPr>
              <a:t>:</a:t>
            </a:r>
            <a:r>
              <a:rPr lang="en-GB" sz="900" b="1" u="sng"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Caution – see SmPC for details. </a:t>
            </a:r>
            <a:r>
              <a:rPr lang="en-GB" sz="900" i="1" u="sng" dirty="0">
                <a:effectLst/>
                <a:latin typeface="Calibri" panose="020F0502020204030204" pitchFamily="34" charset="0"/>
                <a:ea typeface="Calibri" panose="020F0502020204030204" pitchFamily="34" charset="0"/>
                <a:cs typeface="Times New Roman" panose="02020603050405020304" pitchFamily="18" charset="0"/>
              </a:rPr>
              <a:t>Driving and operating machines:</a:t>
            </a:r>
            <a:r>
              <a:rPr lang="en-GB" sz="900" b="1" dirty="0">
                <a:effectLst/>
                <a:latin typeface="Calibri" panose="020F0502020204030204" pitchFamily="34" charset="0"/>
                <a:ea typeface="Calibri" panose="020F0502020204030204" pitchFamily="34" charset="0"/>
                <a:cs typeface="Times New Roman" panose="02020603050405020304" pitchFamily="18" charset="0"/>
              </a:rPr>
              <a:t> </a:t>
            </a:r>
            <a:r>
              <a:rPr lang="en-GB" sz="900" dirty="0">
                <a:effectLst/>
                <a:latin typeface="Calibri" panose="020F0502020204030204" pitchFamily="34" charset="0"/>
                <a:ea typeface="Calibri" panose="020F0502020204030204" pitchFamily="34" charset="0"/>
                <a:cs typeface="Times New Roman" panose="02020603050405020304" pitchFamily="18" charset="0"/>
              </a:rPr>
              <a:t>Minor to moderate influence, including drowsiness, dizziness or impaired thinking – likely to be pronounced by alcohol or CNS depressants. See SmPC for details of what individual patients should be told by the prescriber.</a:t>
            </a:r>
          </a:p>
        </p:txBody>
      </p:sp>
      <p:sp>
        <p:nvSpPr>
          <p:cNvPr id="7" name="TextBox 6">
            <a:extLst>
              <a:ext uri="{FF2B5EF4-FFF2-40B4-BE49-F238E27FC236}">
                <a16:creationId xmlns:a16="http://schemas.microsoft.com/office/drawing/2014/main" id="{8E672155-4521-9306-17D0-07CAC1374445}"/>
              </a:ext>
            </a:extLst>
          </p:cNvPr>
          <p:cNvSpPr txBox="1"/>
          <p:nvPr/>
        </p:nvSpPr>
        <p:spPr>
          <a:xfrm>
            <a:off x="8072573" y="1015593"/>
            <a:ext cx="4054325" cy="4062651"/>
          </a:xfrm>
          <a:prstGeom prst="rect">
            <a:avLst/>
          </a:prstGeom>
          <a:solidFill>
            <a:schemeClr val="bg1"/>
          </a:solidFill>
        </p:spPr>
        <p:txBody>
          <a:bodyPr wrap="square">
            <a:spAutoFit/>
          </a:bodyPr>
          <a:lstStyle/>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Undesirable effects: </a:t>
            </a:r>
            <a:r>
              <a:rPr lang="en-GB" sz="900" i="1" u="sng" dirty="0">
                <a:effectLst/>
                <a:latin typeface="Calibri" panose="020F0502020204030204" pitchFamily="34" charset="0"/>
                <a:ea typeface="Calibri" panose="020F0502020204030204" pitchFamily="34" charset="0"/>
                <a:cs typeface="Calibri" panose="020F0502020204030204" pitchFamily="34" charset="0"/>
              </a:rPr>
              <a:t>Very common:</a:t>
            </a:r>
            <a:r>
              <a:rPr lang="en-GB" sz="900" dirty="0">
                <a:effectLst/>
                <a:latin typeface="Calibri" panose="020F0502020204030204" pitchFamily="34" charset="0"/>
                <a:ea typeface="Calibri" panose="020F0502020204030204" pitchFamily="34" charset="0"/>
                <a:cs typeface="Calibri" panose="020F0502020204030204" pitchFamily="34" charset="0"/>
              </a:rPr>
              <a:t> insomnia, headache, nausea, hyperhidrosis, drug withdrawal syndrome, pain. </a:t>
            </a:r>
            <a:r>
              <a:rPr lang="en-GB" sz="900" i="1" u="sng" dirty="0">
                <a:effectLst/>
                <a:latin typeface="Calibri" panose="020F0502020204030204" pitchFamily="34" charset="0"/>
                <a:ea typeface="Calibri" panose="020F0502020204030204" pitchFamily="34" charset="0"/>
                <a:cs typeface="Calibri" panose="020F0502020204030204" pitchFamily="34" charset="0"/>
              </a:rPr>
              <a:t>Common:</a:t>
            </a:r>
            <a:r>
              <a:rPr lang="en-GB" sz="900" i="1" dirty="0">
                <a:effectLst/>
                <a:latin typeface="Calibri" panose="020F0502020204030204" pitchFamily="34" charset="0"/>
                <a:ea typeface="Calibri" panose="020F0502020204030204" pitchFamily="34" charset="0"/>
                <a:cs typeface="Calibri" panose="020F0502020204030204" pitchFamily="34" charset="0"/>
              </a:rPr>
              <a:t> </a:t>
            </a:r>
            <a:r>
              <a:rPr lang="en-GB" sz="900" dirty="0">
                <a:effectLst/>
                <a:latin typeface="Calibri" panose="020F0502020204030204" pitchFamily="34" charset="0"/>
                <a:ea typeface="Calibri" panose="020F0502020204030204" pitchFamily="34" charset="0"/>
                <a:cs typeface="Calibri" panose="020F0502020204030204" pitchFamily="34" charset="0"/>
              </a:rPr>
              <a:t>infection, influenza, pharyngitis, rhinitis, lymphadenopathy, hypersensitivity, decreased appetite, anxiety, agitation, depression, hostility, nervousness, abnormal thinking, paranoia, medical dependence, somnolence, dizziness, migraine, paraesthesia, syncope, tremor, hypertonia, speech disorders, lacrimal disorder, mydriasis, miosis, palpitations, vasodilation, hypotension, cough, dyspnoea, yawning, asthma, bronchitis, constipation, vomiting, abdominal pain, flatulence, dyspepsia, dry mouth, diarrhoea, gastrointestinal disorder, rash, pruritus, urticaria, arthralgia, back pain, myalgia, muscle spasms, neck pain, bone pain, dysmenorrhea, injection site reactions (pain, pruritus, erythema, swelling, reaction, induration, mass), peripheral oedema, asthenia, malaise, pyrexia, chills, neonatal withdrawal syndrome, chest pain, abnormal liver function tests. </a:t>
            </a:r>
            <a:r>
              <a:rPr lang="en-GB" sz="900" i="1" u="sng" dirty="0">
                <a:effectLst/>
                <a:latin typeface="Calibri" panose="020F0502020204030204" pitchFamily="34" charset="0"/>
                <a:ea typeface="Calibri" panose="020F0502020204030204" pitchFamily="34" charset="0"/>
                <a:cs typeface="Calibri" panose="020F0502020204030204" pitchFamily="34" charset="0"/>
              </a:rPr>
              <a:t>Other:</a:t>
            </a:r>
            <a:r>
              <a:rPr lang="en-GB" sz="900" dirty="0">
                <a:effectLst/>
                <a:latin typeface="Calibri" panose="020F0502020204030204" pitchFamily="34" charset="0"/>
                <a:ea typeface="Calibri" panose="020F0502020204030204" pitchFamily="34" charset="0"/>
                <a:cs typeface="Calibri" panose="020F0502020204030204" pitchFamily="34" charset="0"/>
              </a:rPr>
              <a:t> urinary retention, injection site reactions (abscess, ulceration and necrosis). See SmPC for further details.</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Overdose: </a:t>
            </a:r>
            <a:r>
              <a:rPr lang="en-GB" sz="900" dirty="0">
                <a:effectLst/>
                <a:latin typeface="Calibri" panose="020F0502020204030204" pitchFamily="34" charset="0"/>
                <a:ea typeface="Calibri" panose="020F0502020204030204" pitchFamily="34" charset="0"/>
                <a:cs typeface="Calibri" panose="020F0502020204030204" pitchFamily="34" charset="0"/>
              </a:rPr>
              <a:t>Apply general supportive measures, closely monitoring and treating respiratory and cardiac status. Consider long duration of action of buprenorphine and prolonged release from the depot.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Package quantities and UK net price: </a:t>
            </a:r>
            <a:r>
              <a:rPr lang="en-GB" sz="900" dirty="0">
                <a:effectLst/>
                <a:latin typeface="Calibri" panose="020F0502020204030204" pitchFamily="34" charset="0"/>
                <a:ea typeface="Calibri" panose="020F0502020204030204" pitchFamily="34" charset="0"/>
                <a:cs typeface="Calibri" panose="020F0502020204030204" pitchFamily="34" charset="0"/>
              </a:rPr>
              <a:t>1 pre-filled syringe per pack. Weekly injection (8 mg (0.16 ml), 16 mg (0.32 ml), 24 mg (0.48 ml), 32 mg (0.64 ml)): £55.93. Monthly injection (64 mg (0.18 ml), 96 mg (0.27 ml), 128 mg (0.36 ml), 160 mg (0.45 ml)): £239.70.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numbers: </a:t>
            </a:r>
            <a:r>
              <a:rPr lang="en-GB" sz="900" i="1" dirty="0">
                <a:effectLst/>
                <a:latin typeface="Calibri" panose="020F0502020204030204" pitchFamily="34" charset="0"/>
                <a:ea typeface="Calibri" panose="020F0502020204030204" pitchFamily="34" charset="0"/>
                <a:cs typeface="Calibri" panose="020F0502020204030204" pitchFamily="34" charset="0"/>
              </a:rPr>
              <a:t>GB:</a:t>
            </a:r>
            <a:r>
              <a:rPr lang="en-GB" sz="900" dirty="0">
                <a:effectLst/>
                <a:latin typeface="Calibri" panose="020F0502020204030204" pitchFamily="34" charset="0"/>
                <a:ea typeface="Calibri" panose="020F0502020204030204" pitchFamily="34" charset="0"/>
                <a:cs typeface="Calibri" panose="020F0502020204030204" pitchFamily="34" charset="0"/>
              </a:rPr>
              <a:t> PLGB 42800/0001, PLGB 42800/0003-9. </a:t>
            </a:r>
            <a:r>
              <a:rPr lang="en-GB" sz="900" b="1" dirty="0">
                <a:effectLst/>
                <a:latin typeface="Calibri" panose="020F0502020204030204" pitchFamily="34" charset="0"/>
                <a:ea typeface="Calibri" panose="020F0502020204030204" pitchFamily="34" charset="0"/>
                <a:cs typeface="Calibri" panose="020F0502020204030204" pitchFamily="34" charset="0"/>
              </a:rPr>
              <a:t>ROI and NI: </a:t>
            </a:r>
            <a:r>
              <a:rPr lang="en-GB" sz="900" dirty="0">
                <a:effectLst/>
                <a:latin typeface="Calibri" panose="020F0502020204030204" pitchFamily="34" charset="0"/>
                <a:ea typeface="Calibri" panose="020F0502020204030204" pitchFamily="34" charset="0"/>
                <a:cs typeface="Calibri" panose="020F0502020204030204" pitchFamily="34" charset="0"/>
              </a:rPr>
              <a:t>EU/1/18/1336/001-7, EU/1/18/1336/009.</a:t>
            </a:r>
            <a:r>
              <a:rPr lang="en-GB" sz="900" b="1" dirty="0">
                <a:effectLst/>
                <a:latin typeface="Calibri" panose="020F0502020204030204" pitchFamily="34" charset="0"/>
                <a:ea typeface="Calibri" panose="020F0502020204030204" pitchFamily="34" charset="0"/>
                <a:cs typeface="Calibri" panose="020F0502020204030204" pitchFamily="34" charset="0"/>
              </a:rPr>
              <a:t> Legal category: </a:t>
            </a:r>
            <a:r>
              <a:rPr lang="en-GB" sz="900" dirty="0">
                <a:effectLst/>
                <a:latin typeface="Calibri" panose="020F0502020204030204" pitchFamily="34" charset="0"/>
                <a:ea typeface="Calibri" panose="020F0502020204030204" pitchFamily="34" charset="0"/>
                <a:cs typeface="Calibri" panose="020F0502020204030204" pitchFamily="34" charset="0"/>
              </a:rPr>
              <a:t>POM. </a:t>
            </a:r>
            <a:r>
              <a:rPr lang="en-GB" sz="900" b="1" dirty="0">
                <a:effectLst/>
                <a:latin typeface="Calibri" panose="020F0502020204030204" pitchFamily="34" charset="0"/>
                <a:ea typeface="Calibri" panose="020F0502020204030204" pitchFamily="34" charset="0"/>
                <a:cs typeface="Calibri" panose="020F0502020204030204" pitchFamily="34" charset="0"/>
              </a:rPr>
              <a:t>Marketing authorisation holder: </a:t>
            </a:r>
            <a:r>
              <a:rPr lang="en-GB" sz="900" dirty="0">
                <a:effectLst/>
                <a:latin typeface="Calibri" panose="020F0502020204030204" pitchFamily="34" charset="0"/>
                <a:ea typeface="Calibri" panose="020F0502020204030204" pitchFamily="34" charset="0"/>
                <a:cs typeface="Calibri" panose="020F0502020204030204" pitchFamily="34" charset="0"/>
              </a:rPr>
              <a:t>Camurus AB, </a:t>
            </a:r>
            <a:r>
              <a:rPr lang="en-GB" sz="900" dirty="0" err="1">
                <a:effectLst/>
                <a:latin typeface="Calibri" panose="020F0502020204030204" pitchFamily="34" charset="0"/>
                <a:ea typeface="Calibri" panose="020F0502020204030204" pitchFamily="34" charset="0"/>
                <a:cs typeface="Calibri" panose="020F0502020204030204" pitchFamily="34" charset="0"/>
              </a:rPr>
              <a:t>Ideon</a:t>
            </a:r>
            <a:r>
              <a:rPr lang="en-GB" sz="900" dirty="0">
                <a:effectLst/>
                <a:latin typeface="Calibri" panose="020F0502020204030204" pitchFamily="34" charset="0"/>
                <a:ea typeface="Calibri" panose="020F0502020204030204" pitchFamily="34" charset="0"/>
                <a:cs typeface="Calibri" panose="020F0502020204030204" pitchFamily="34" charset="0"/>
              </a:rPr>
              <a:t> Science Park, SE-223 70 Lund, Sweden. Email: </a:t>
            </a:r>
            <a:r>
              <a:rPr lang="en-GB" sz="900" u="sng" dirty="0">
                <a:solidFill>
                  <a:srgbClr val="0563C1"/>
                </a:solidFill>
                <a:effectLst/>
                <a:latin typeface="Calibri" panose="020F0502020204030204" pitchFamily="34" charset="0"/>
                <a:ea typeface="Calibri" panose="020F0502020204030204" pitchFamily="34" charset="0"/>
                <a:cs typeface="Calibri" panose="020F0502020204030204" pitchFamily="34" charset="0"/>
                <a:hlinkClick r:id="rId6"/>
              </a:rPr>
              <a:t>Camurus.uk@camurus.com</a:t>
            </a:r>
            <a:r>
              <a:rPr lang="en-GB" sz="900" dirty="0">
                <a:effectLst/>
                <a:latin typeface="Calibri" panose="020F0502020204030204" pitchFamily="34" charset="0"/>
                <a:ea typeface="Calibri" panose="020F0502020204030204" pitchFamily="34" charset="0"/>
                <a:cs typeface="Calibri" panose="020F0502020204030204" pitchFamily="34" charset="0"/>
              </a:rPr>
              <a:t> Additional information available on request.</a:t>
            </a:r>
          </a:p>
          <a:p>
            <a:pPr algn="just"/>
            <a:endParaRPr lang="en-GB" sz="500" dirty="0">
              <a:effectLst/>
              <a:latin typeface="Calibri" panose="020F0502020204030204" pitchFamily="34" charset="0"/>
              <a:ea typeface="Calibri" panose="020F0502020204030204" pitchFamily="34" charset="0"/>
              <a:cs typeface="Calibri" panose="020F0502020204030204" pitchFamily="34" charset="0"/>
            </a:endParaRPr>
          </a:p>
          <a:p>
            <a:pPr algn="just"/>
            <a:r>
              <a:rPr lang="en-GB" sz="900" b="1" dirty="0">
                <a:effectLst/>
                <a:latin typeface="Calibri" panose="020F0502020204030204" pitchFamily="34" charset="0"/>
                <a:ea typeface="Calibri" panose="020F0502020204030204" pitchFamily="34" charset="0"/>
                <a:cs typeface="Calibri" panose="020F0502020204030204" pitchFamily="34" charset="0"/>
              </a:rPr>
              <a:t>Date of revision: </a:t>
            </a:r>
            <a:r>
              <a:rPr lang="en-GB" sz="900" dirty="0">
                <a:effectLst/>
                <a:latin typeface="Calibri" panose="020F0502020204030204" pitchFamily="34" charset="0"/>
                <a:ea typeface="Calibri" panose="020F0502020204030204" pitchFamily="34" charset="0"/>
                <a:cs typeface="Calibri" panose="020F0502020204030204" pitchFamily="34" charset="0"/>
              </a:rPr>
              <a:t>May 2024</a:t>
            </a:r>
            <a:r>
              <a:rPr lang="en-GB" sz="900" b="1" dirty="0">
                <a:effectLst/>
                <a:latin typeface="Calibri" panose="020F0502020204030204" pitchFamily="34" charset="0"/>
                <a:ea typeface="Calibri" panose="020F0502020204030204" pitchFamily="34" charset="0"/>
                <a:cs typeface="Calibri" panose="020F0502020204030204" pitchFamily="34" charset="0"/>
              </a:rPr>
              <a:t> </a:t>
            </a:r>
            <a:r>
              <a:rPr lang="en-GB" sz="9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FPI-0008</a:t>
            </a:r>
            <a:endParaRPr lang="en-GB" sz="9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8A58B05-FFD8-2EAC-A966-0E3D162DA526}"/>
              </a:ext>
            </a:extLst>
          </p:cNvPr>
          <p:cNvSpPr txBox="1"/>
          <p:nvPr/>
        </p:nvSpPr>
        <p:spPr>
          <a:xfrm>
            <a:off x="8088279" y="6403411"/>
            <a:ext cx="2764594" cy="246221"/>
          </a:xfrm>
          <a:prstGeom prst="rect">
            <a:avLst/>
          </a:prstGeom>
          <a:noFill/>
        </p:spPr>
        <p:txBody>
          <a:bodyPr wrap="square" rtlCol="0">
            <a:spAutoFit/>
          </a:bodyPr>
          <a:lstStyle/>
          <a:p>
            <a:r>
              <a:rPr lang="en-US" sz="1000" dirty="0"/>
              <a:t>UK-BUV-2400197, May 2024</a:t>
            </a:r>
          </a:p>
        </p:txBody>
      </p:sp>
    </p:spTree>
    <p:extLst>
      <p:ext uri="{BB962C8B-B14F-4D97-AF65-F5344CB8AC3E}">
        <p14:creationId xmlns:p14="http://schemas.microsoft.com/office/powerpoint/2010/main" val="16956567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794FCC8337D174C93364C702EA1F290" ma:contentTypeVersion="10" ma:contentTypeDescription="Create a new document." ma:contentTypeScope="" ma:versionID="549ffddb53f000e56263597934817e7d">
  <xsd:schema xmlns:xsd="http://www.w3.org/2001/XMLSchema" xmlns:xs="http://www.w3.org/2001/XMLSchema" xmlns:p="http://schemas.microsoft.com/office/2006/metadata/properties" xmlns:ns2="4c332a55-4707-4020-8374-933f2bc26be1" targetNamespace="http://schemas.microsoft.com/office/2006/metadata/properties" ma:root="true" ma:fieldsID="ef17d83806465074135af7ccf6256d9a" ns2:_="">
    <xsd:import namespace="4c332a55-4707-4020-8374-933f2bc26be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332a55-4707-4020-8374-933f2bc26be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D61CB8B-BD61-4FB7-BDB5-F8DEE928C55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E4CCAA2-BE5F-4628-B422-EC99D1CBA50F}">
  <ds:schemaRefs>
    <ds:schemaRef ds:uri="4c332a55-4707-4020-8374-933f2bc26be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E343030-1445-4A22-B049-4F6D6521C7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Integral</Template>
  <TotalTime>0</TotalTime>
  <Words>1877</Words>
  <Application>Microsoft Office PowerPoint</Application>
  <PresentationFormat>Widescreen</PresentationFormat>
  <Paragraphs>84</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AdvTT96740c24</vt:lpstr>
      <vt:lpstr>Arial</vt:lpstr>
      <vt:lpstr>Calibri</vt:lpstr>
      <vt:lpstr>Calibri Light</vt:lpstr>
      <vt:lpstr>Graphik regular</vt:lpstr>
      <vt:lpstr>Univers</vt:lpstr>
      <vt:lpstr>Office Theme</vt:lpstr>
      <vt:lpstr>PowerPoint Presentation</vt:lpstr>
      <vt:lpstr> Prescribing Information for Buvidal (buprenorphine prolonged-release solution for injection)   Please refer to the Summary of Product Characteristics (SmPC) before prescribing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Annotations</dc:creator>
  <cp:lastModifiedBy>Ieva Krivma</cp:lastModifiedBy>
  <cp:revision>72</cp:revision>
  <dcterms:created xsi:type="dcterms:W3CDTF">2021-03-15T20:44:25Z</dcterms:created>
  <dcterms:modified xsi:type="dcterms:W3CDTF">2024-05-23T12:31:29Z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0x0101005794FCC8337D174C93364C702EA1F290</vt:lpwstr>
  </property>
</Properties>
</file>