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8"/>
  </p:notesMasterIdLst>
  <p:sldIdLst>
    <p:sldId id="425" r:id="rId6"/>
    <p:sldId id="42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Hallworth" initials="RH" lastIdx="7" clrIdx="0">
    <p:extLst>
      <p:ext uri="{19B8F6BF-5375-455C-9EA6-DF929625EA0E}">
        <p15:presenceInfo xmlns:p15="http://schemas.microsoft.com/office/powerpoint/2012/main" userId="S::Rebecca.Hallworth@camurus.com::f9832c77-55be-4a33-a781-c17052066d0c" providerId="AD"/>
      </p:ext>
    </p:extLst>
  </p:cmAuthor>
  <p:cmAuthor id="2" name="Jamil Bacha" initials="JB" lastIdx="1" clrIdx="1">
    <p:extLst>
      <p:ext uri="{19B8F6BF-5375-455C-9EA6-DF929625EA0E}">
        <p15:presenceInfo xmlns:p15="http://schemas.microsoft.com/office/powerpoint/2012/main" userId="S-1-5-21-2416720587-102252390-449953431-4705" providerId="AD"/>
      </p:ext>
    </p:extLst>
  </p:cmAuthor>
  <p:cmAuthor id="3" name="Chris Watson" initials="CW" lastIdx="7" clrIdx="2">
    <p:extLst>
      <p:ext uri="{19B8F6BF-5375-455C-9EA6-DF929625EA0E}">
        <p15:presenceInfo xmlns:p15="http://schemas.microsoft.com/office/powerpoint/2012/main" userId="S::chrisw@obsidianhg.com::c7a5c81e-27f4-4121-a1f5-8539a13aa031" providerId="AD"/>
      </p:ext>
    </p:extLst>
  </p:cmAuthor>
  <p:cmAuthor id="4" name="Sally  Higgins" initials="SH" lastIdx="2" clrIdx="3">
    <p:extLst>
      <p:ext uri="{19B8F6BF-5375-455C-9EA6-DF929625EA0E}">
        <p15:presenceInfo xmlns:p15="http://schemas.microsoft.com/office/powerpoint/2012/main" userId="S::sallyhiggins@connect2cme.com::3d91b3cc-ccde-49ad-ab7d-5625e3387ce1" providerId="AD"/>
      </p:ext>
    </p:extLst>
  </p:cmAuthor>
  <p:cmAuthor id="5" name="Jamil Bacha" initials="JB [2]" lastIdx="1" clrIdx="4">
    <p:extLst>
      <p:ext uri="{19B8F6BF-5375-455C-9EA6-DF929625EA0E}">
        <p15:presenceInfo xmlns:p15="http://schemas.microsoft.com/office/powerpoint/2012/main" userId="S::jamilbacha@connect2cme.com::83b32a2c-d364-4047-baf5-aaad417bf8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6C97"/>
    <a:srgbClr val="7030A0"/>
    <a:srgbClr val="993366"/>
    <a:srgbClr val="3C43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46" autoAdjust="0"/>
    <p:restoredTop sz="96201" autoAdjust="0"/>
  </p:normalViewPr>
  <p:slideViewPr>
    <p:cSldViewPr snapToGrid="0" showGuides="1">
      <p:cViewPr varScale="1">
        <p:scale>
          <a:sx n="159" d="100"/>
          <a:sy n="159" d="100"/>
        </p:scale>
        <p:origin x="162" y="192"/>
      </p:cViewPr>
      <p:guideLst>
        <p:guide orient="horz" pos="1162"/>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rgbClr val="3C4360"/>
              </a:solidFill>
              <a:ln w="19050">
                <a:solidFill>
                  <a:schemeClr val="lt1"/>
                </a:solidFill>
              </a:ln>
              <a:effectLst/>
            </c:spPr>
            <c:extLst>
              <c:ext xmlns:c16="http://schemas.microsoft.com/office/drawing/2014/chart" uri="{C3380CC4-5D6E-409C-BE32-E72D297353CC}">
                <c16:uniqueId val="{00000001-1F34-42F8-8F54-67D9ED2233E1}"/>
              </c:ext>
            </c:extLst>
          </c:dPt>
          <c:dPt>
            <c:idx val="1"/>
            <c:bubble3D val="0"/>
            <c:spPr>
              <a:solidFill>
                <a:srgbClr val="576C97"/>
              </a:solidFill>
              <a:ln w="19050">
                <a:solidFill>
                  <a:schemeClr val="lt1"/>
                </a:solidFill>
              </a:ln>
              <a:effectLst/>
            </c:spPr>
            <c:extLst>
              <c:ext xmlns:c16="http://schemas.microsoft.com/office/drawing/2014/chart" uri="{C3380CC4-5D6E-409C-BE32-E72D297353CC}">
                <c16:uniqueId val="{00000003-1F34-42F8-8F54-67D9ED2233E1}"/>
              </c:ext>
            </c:extLst>
          </c:dPt>
          <c:cat>
            <c:strRef>
              <c:f>Sheet1!$A$2:$A$3</c:f>
              <c:strCache>
                <c:ptCount val="2"/>
                <c:pt idx="0">
                  <c:v>1st Qtr</c:v>
                </c:pt>
                <c:pt idx="1">
                  <c:v>2nd Qtr</c:v>
                </c:pt>
              </c:strCache>
            </c:strRef>
          </c:cat>
          <c:val>
            <c:numRef>
              <c:f>Sheet1!$B$2:$B$3</c:f>
              <c:numCache>
                <c:formatCode>General</c:formatCode>
                <c:ptCount val="2"/>
                <c:pt idx="0">
                  <c:v>68.7</c:v>
                </c:pt>
                <c:pt idx="1">
                  <c:v>31.299999999999997</c:v>
                </c:pt>
              </c:numCache>
            </c:numRef>
          </c:val>
          <c:extLst>
            <c:ext xmlns:c16="http://schemas.microsoft.com/office/drawing/2014/chart" uri="{C3380CC4-5D6E-409C-BE32-E72D297353CC}">
              <c16:uniqueId val="{00000004-1F34-42F8-8F54-67D9ED2233E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CDCC59-EDBF-43D0-98FF-BC36EC270048}" type="datetimeFigureOut">
              <a:rPr lang="en-GB" smtClean="0"/>
              <a:t>24/05/2024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E755AD-C610-4CF8-835C-95A1A10F9CE3}" type="slidenum">
              <a:rPr lang="en-GB" smtClean="0"/>
              <a:t>‹#›</a:t>
            </a:fld>
            <a:endParaRPr lang="en-GB"/>
          </a:p>
        </p:txBody>
      </p:sp>
    </p:spTree>
    <p:extLst>
      <p:ext uri="{BB962C8B-B14F-4D97-AF65-F5344CB8AC3E}">
        <p14:creationId xmlns:p14="http://schemas.microsoft.com/office/powerpoint/2010/main" val="310175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70935-D43C-4D58-A638-3AD54495E9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7F3531-7C43-4BA7-A83C-6C30033B1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B8F4B9-49FD-43D0-820F-A85A9BBDA16F}"/>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5" name="Footer Placeholder 4">
            <a:extLst>
              <a:ext uri="{FF2B5EF4-FFF2-40B4-BE49-F238E27FC236}">
                <a16:creationId xmlns:a16="http://schemas.microsoft.com/office/drawing/2014/main" id="{19A0223C-1C51-4A3A-9D10-46B9E65619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906A43-7689-496E-9601-DA82E893E57F}"/>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226394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712F0-8AE6-4F64-96C1-ED9817D473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10A3F7-11B7-460F-9760-58FEF759A7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7CBA0A-9D7D-4A2A-AF52-760125C011D7}"/>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5" name="Footer Placeholder 4">
            <a:extLst>
              <a:ext uri="{FF2B5EF4-FFF2-40B4-BE49-F238E27FC236}">
                <a16:creationId xmlns:a16="http://schemas.microsoft.com/office/drawing/2014/main" id="{551D6E9E-2146-4CBB-ADBE-D2CB1F53E13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A30987-CD4A-4218-BF18-3C9E03F684F1}"/>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4195468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9642A2-49ED-462F-8E1E-21C24C37E1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587D56-5B06-4622-913A-428D3D169E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3A1B55-D4BF-48A1-A702-D0DA909D62A8}"/>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5" name="Footer Placeholder 4">
            <a:extLst>
              <a:ext uri="{FF2B5EF4-FFF2-40B4-BE49-F238E27FC236}">
                <a16:creationId xmlns:a16="http://schemas.microsoft.com/office/drawing/2014/main" id="{674D6792-7F1A-4B0E-82CB-F191883366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26202C-2212-4BF0-9F24-4C115FB0448F}"/>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4093570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515C-0A72-B9EA-E12F-C493658ACE19}"/>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585269D3-0FC3-E37F-3F0A-E4A252787E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A482A52-D223-D93D-FD32-EC161C99AD6A}"/>
              </a:ext>
            </a:extLst>
          </p:cNvPr>
          <p:cNvSpPr>
            <a:spLocks noGrp="1"/>
          </p:cNvSpPr>
          <p:nvPr>
            <p:ph type="dt" sz="half" idx="10"/>
          </p:nvPr>
        </p:nvSpPr>
        <p:spPr/>
        <p:txBody>
          <a:bodyPr/>
          <a:lstStyle/>
          <a:p>
            <a:fld id="{37128880-1A40-47AA-9356-BAB315B48713}" type="datetimeFigureOut">
              <a:rPr lang="sv-SE" smtClean="0"/>
              <a:t>2024-05-24</a:t>
            </a:fld>
            <a:endParaRPr lang="sv-SE"/>
          </a:p>
        </p:txBody>
      </p:sp>
      <p:sp>
        <p:nvSpPr>
          <p:cNvPr id="5" name="Footer Placeholder 4">
            <a:extLst>
              <a:ext uri="{FF2B5EF4-FFF2-40B4-BE49-F238E27FC236}">
                <a16:creationId xmlns:a16="http://schemas.microsoft.com/office/drawing/2014/main" id="{BE493F1F-6FE1-B21D-4371-39019496D54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E6CAD03-4042-DF3F-4C79-610396C7E138}"/>
              </a:ext>
            </a:extLst>
          </p:cNvPr>
          <p:cNvSpPr>
            <a:spLocks noGrp="1"/>
          </p:cNvSpPr>
          <p:nvPr>
            <p:ph type="sldNum" sz="quarter" idx="12"/>
          </p:nvPr>
        </p:nvSpPr>
        <p:spPr/>
        <p:txBody>
          <a:bodyPr/>
          <a:lstStyle/>
          <a:p>
            <a:fld id="{4DF19225-EBB2-4D5E-A89F-E1687EF089CA}" type="slidenum">
              <a:rPr lang="sv-SE" smtClean="0"/>
              <a:t>‹#›</a:t>
            </a:fld>
            <a:endParaRPr lang="sv-SE"/>
          </a:p>
        </p:txBody>
      </p:sp>
    </p:spTree>
    <p:extLst>
      <p:ext uri="{BB962C8B-B14F-4D97-AF65-F5344CB8AC3E}">
        <p14:creationId xmlns:p14="http://schemas.microsoft.com/office/powerpoint/2010/main" val="15434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C7223-DEEC-49D7-ABA9-4ECBE1133A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54061D-C39B-4241-AF88-63DF136335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9046C2-CD8C-4586-B29A-35A5CDF6054C}"/>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5" name="Footer Placeholder 4">
            <a:extLst>
              <a:ext uri="{FF2B5EF4-FFF2-40B4-BE49-F238E27FC236}">
                <a16:creationId xmlns:a16="http://schemas.microsoft.com/office/drawing/2014/main" id="{A272BF5E-4D51-4962-922D-A95FB84652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A7FFA7-37D0-4393-9D9E-EC1E96B87884}"/>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303109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68E21-118A-4A2F-A6F5-54F8BC4392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BC6B02-BF9D-4F27-A511-62B6372ECF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8E748F-F9F9-4A9D-903E-4ED138FB8D07}"/>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5" name="Footer Placeholder 4">
            <a:extLst>
              <a:ext uri="{FF2B5EF4-FFF2-40B4-BE49-F238E27FC236}">
                <a16:creationId xmlns:a16="http://schemas.microsoft.com/office/drawing/2014/main" id="{DEA0D64B-D66B-4A6A-AD90-E3A48F805AE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0192BA-C30E-4898-85A8-506B1AC14DB9}"/>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2187235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C18FB-5F8A-4570-B8B3-FA6311935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E809E9-B3E9-4CCF-A121-59A7355462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6A13AF-73BB-497F-9624-B1E8BECA1E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22F2C5-C209-41AA-8C3A-D1F95FBE1303}"/>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6" name="Footer Placeholder 5">
            <a:extLst>
              <a:ext uri="{FF2B5EF4-FFF2-40B4-BE49-F238E27FC236}">
                <a16:creationId xmlns:a16="http://schemas.microsoft.com/office/drawing/2014/main" id="{FC915385-1F1C-47F0-A501-DE6BCC385C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02DEA4-404D-4478-A4FC-E47E48E6516F}"/>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131073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85AC6-FB94-4FEB-A5C6-CA11602A7E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3A6E9F-05BC-45B9-A202-4DEA5CF16A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5EF31D-E7E6-4C0D-B621-20BBB08347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A84609-878F-474B-9F73-02429FB0DC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746BAB-0D90-407B-9F18-84D14858D4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C923FE-6B4B-4E64-9913-4FFA3DF0CD0A}"/>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8" name="Footer Placeholder 7">
            <a:extLst>
              <a:ext uri="{FF2B5EF4-FFF2-40B4-BE49-F238E27FC236}">
                <a16:creationId xmlns:a16="http://schemas.microsoft.com/office/drawing/2014/main" id="{D2159925-E8C1-4A53-9CA8-DFC9FA660C3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6E9CCDD-A28C-496D-BE5C-D5A4181AE2F0}"/>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417643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D727A-5895-4795-BBC3-AED9C48259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1F1450-0E26-416C-ADDD-ECC459CCA318}"/>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4" name="Footer Placeholder 3">
            <a:extLst>
              <a:ext uri="{FF2B5EF4-FFF2-40B4-BE49-F238E27FC236}">
                <a16:creationId xmlns:a16="http://schemas.microsoft.com/office/drawing/2014/main" id="{85E52CFA-43AA-4E0F-8045-D84CCB11F1A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402E49D-4467-4332-B44A-835D3A219505}"/>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1821071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8A3375-12DC-416E-92F0-A00FE4FC42F1}"/>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3" name="Footer Placeholder 2">
            <a:extLst>
              <a:ext uri="{FF2B5EF4-FFF2-40B4-BE49-F238E27FC236}">
                <a16:creationId xmlns:a16="http://schemas.microsoft.com/office/drawing/2014/main" id="{DD2A59E9-48E8-456A-B6F7-4A03D4DDAE6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48F188-B2FA-427D-9265-30557F5205B5}"/>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302790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DFA2A-24E3-458F-A52A-31836C31CA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C2FDC6-39A4-437B-A921-8C2DAB2EC4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D169A6-591E-4255-914D-41E7ACF38B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A7D25D-0094-468C-AE8C-891AFACBB709}"/>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6" name="Footer Placeholder 5">
            <a:extLst>
              <a:ext uri="{FF2B5EF4-FFF2-40B4-BE49-F238E27FC236}">
                <a16:creationId xmlns:a16="http://schemas.microsoft.com/office/drawing/2014/main" id="{DFDF8B20-9C55-4905-B876-300C93B781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37209C4-983B-42E5-8F88-BB6A0CC198C9}"/>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1473666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A887A-BAA9-4846-B90F-7573FFD314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F16740-CEB0-44E5-A979-2184DA4423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B8C8656-8F6E-4026-A4CE-9895DEF555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BB314-33BD-45CE-9E09-E1334C19F222}"/>
              </a:ext>
            </a:extLst>
          </p:cNvPr>
          <p:cNvSpPr>
            <a:spLocks noGrp="1"/>
          </p:cNvSpPr>
          <p:nvPr>
            <p:ph type="dt" sz="half" idx="10"/>
          </p:nvPr>
        </p:nvSpPr>
        <p:spPr/>
        <p:txBody>
          <a:bodyPr/>
          <a:lstStyle/>
          <a:p>
            <a:fld id="{212B5ED5-FC7F-41DA-AB01-D64F8C150438}" type="datetimeFigureOut">
              <a:rPr lang="en-US" smtClean="0"/>
              <a:t>5/24/2024</a:t>
            </a:fld>
            <a:endParaRPr lang="en-US" dirty="0"/>
          </a:p>
        </p:txBody>
      </p:sp>
      <p:sp>
        <p:nvSpPr>
          <p:cNvPr id="6" name="Footer Placeholder 5">
            <a:extLst>
              <a:ext uri="{FF2B5EF4-FFF2-40B4-BE49-F238E27FC236}">
                <a16:creationId xmlns:a16="http://schemas.microsoft.com/office/drawing/2014/main" id="{0C8C5C86-C529-4392-A67F-AB6E1FF0086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3D353FB-15A9-442F-960D-EE2A32E1A585}"/>
              </a:ext>
            </a:extLst>
          </p:cNvPr>
          <p:cNvSpPr>
            <a:spLocks noGrp="1"/>
          </p:cNvSpPr>
          <p:nvPr>
            <p:ph type="sldNum" sz="quarter" idx="12"/>
          </p:nvPr>
        </p:nvSpPr>
        <p:spPr/>
        <p:txBody>
          <a:bodyPr/>
          <a:lstStyle/>
          <a:p>
            <a:fld id="{57AC00BD-4372-487D-840C-20D2586614E4}" type="slidenum">
              <a:rPr lang="en-US" smtClean="0"/>
              <a:t>‹#›</a:t>
            </a:fld>
            <a:endParaRPr lang="en-US" dirty="0"/>
          </a:p>
        </p:txBody>
      </p:sp>
    </p:spTree>
    <p:extLst>
      <p:ext uri="{BB962C8B-B14F-4D97-AF65-F5344CB8AC3E}">
        <p14:creationId xmlns:p14="http://schemas.microsoft.com/office/powerpoint/2010/main" val="162430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8802AD-14EB-45DC-AECF-2FD1A05510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03EE3B-0E4B-4795-AF8B-8A47C31FE8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EA89C-0263-4DDB-AB44-C63875162C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B5ED5-FC7F-41DA-AB01-D64F8C150438}" type="datetimeFigureOut">
              <a:rPr lang="en-US" smtClean="0"/>
              <a:t>5/24/2024</a:t>
            </a:fld>
            <a:endParaRPr lang="en-US" dirty="0"/>
          </a:p>
        </p:txBody>
      </p:sp>
      <p:sp>
        <p:nvSpPr>
          <p:cNvPr id="5" name="Footer Placeholder 4">
            <a:extLst>
              <a:ext uri="{FF2B5EF4-FFF2-40B4-BE49-F238E27FC236}">
                <a16:creationId xmlns:a16="http://schemas.microsoft.com/office/drawing/2014/main" id="{5090FCB1-D0B5-4EDF-9823-1CBF9386B3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A52B685-D39B-45E4-B12B-ABE4E442B6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C00BD-4372-487D-840C-20D2586614E4}" type="slidenum">
              <a:rPr lang="en-US" smtClean="0"/>
              <a:t>‹#›</a:t>
            </a:fld>
            <a:endParaRPr lang="en-US" dirty="0"/>
          </a:p>
        </p:txBody>
      </p:sp>
    </p:spTree>
    <p:extLst>
      <p:ext uri="{BB962C8B-B14F-4D97-AF65-F5344CB8AC3E}">
        <p14:creationId xmlns:p14="http://schemas.microsoft.com/office/powerpoint/2010/main" val="786519891"/>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5BEFEC-3186-4D8F-453F-5C614A330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B7BA91D-87FE-693E-3B1F-0BDF1678D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9F62CA1-7B31-CA2C-A230-1300FBDF7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28880-1A40-47AA-9356-BAB315B48713}" type="datetimeFigureOut">
              <a:rPr lang="sv-SE" smtClean="0"/>
              <a:t>2024-05-24</a:t>
            </a:fld>
            <a:endParaRPr lang="sv-SE"/>
          </a:p>
        </p:txBody>
      </p:sp>
      <p:sp>
        <p:nvSpPr>
          <p:cNvPr id="5" name="Footer Placeholder 4">
            <a:extLst>
              <a:ext uri="{FF2B5EF4-FFF2-40B4-BE49-F238E27FC236}">
                <a16:creationId xmlns:a16="http://schemas.microsoft.com/office/drawing/2014/main" id="{6BE84765-EE12-9118-DC6E-5A3565C50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E10C2837-59BE-69CF-5D29-AF1A8546A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19225-EBB2-4D5E-A89F-E1687EF089CA}" type="slidenum">
              <a:rPr lang="sv-SE" smtClean="0"/>
              <a:t>‹#›</a:t>
            </a:fld>
            <a:endParaRPr lang="sv-SE"/>
          </a:p>
        </p:txBody>
      </p:sp>
    </p:spTree>
    <p:extLst>
      <p:ext uri="{BB962C8B-B14F-4D97-AF65-F5344CB8AC3E}">
        <p14:creationId xmlns:p14="http://schemas.microsoft.com/office/powerpoint/2010/main" val="3986489940"/>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image" Target="../media/image16.svg"/><Relationship Id="rId3" Type="http://schemas.openxmlformats.org/officeDocument/2006/relationships/image" Target="../media/image1.png"/><Relationship Id="rId21" Type="http://schemas.openxmlformats.org/officeDocument/2006/relationships/image" Target="../media/image19.sv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chart" Target="../charts/chart1.xml"/><Relationship Id="rId16" Type="http://schemas.openxmlformats.org/officeDocument/2006/relationships/image" Target="../media/image14.svg"/><Relationship Id="rId20"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svg"/><Relationship Id="rId10" Type="http://schemas.openxmlformats.org/officeDocument/2006/relationships/image" Target="../media/image8.png"/><Relationship Id="rId19" Type="http://schemas.openxmlformats.org/officeDocument/2006/relationships/image" Target="../media/image17.svg"/><Relationship Id="rId4" Type="http://schemas.openxmlformats.org/officeDocument/2006/relationships/image" Target="../media/image2.svg"/><Relationship Id="rId9" Type="http://schemas.openxmlformats.org/officeDocument/2006/relationships/image" Target="../media/image7.svg"/><Relationship Id="rId14" Type="http://schemas.openxmlformats.org/officeDocument/2006/relationships/image" Target="../media/image12.sv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hyperlink" Target="http://www.hpra.ie/homepage/about-us/report-an-issue" TargetMode="External"/><Relationship Id="rId2" Type="http://schemas.openxmlformats.org/officeDocument/2006/relationships/hyperlink" Target="http://www.mhra.gov.uk/yellowcard" TargetMode="External"/><Relationship Id="rId1" Type="http://schemas.openxmlformats.org/officeDocument/2006/relationships/slideLayout" Target="../slideLayouts/slideLayout12.xml"/><Relationship Id="rId6" Type="http://schemas.openxmlformats.org/officeDocument/2006/relationships/hyperlink" Target="mailto:Camurus.uk@camurus.com" TargetMode="External"/><Relationship Id="rId5" Type="http://schemas.openxmlformats.org/officeDocument/2006/relationships/image" Target="../media/image22.png"/><Relationship Id="rId4" Type="http://schemas.openxmlformats.org/officeDocument/2006/relationships/hyperlink" Target="mailto:safety@camuru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746500-B87A-4CB4-8CF8-61C79290696C}"/>
              </a:ext>
            </a:extLst>
          </p:cNvPr>
          <p:cNvSpPr/>
          <p:nvPr/>
        </p:nvSpPr>
        <p:spPr>
          <a:xfrm>
            <a:off x="-3390" y="721744"/>
            <a:ext cx="6096000" cy="5730240"/>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AA92A36-C676-41A1-B2EA-E6403C8D1EDA}"/>
              </a:ext>
            </a:extLst>
          </p:cNvPr>
          <p:cNvSpPr txBox="1"/>
          <p:nvPr/>
        </p:nvSpPr>
        <p:spPr>
          <a:xfrm>
            <a:off x="495352" y="5045746"/>
            <a:ext cx="5857946" cy="1254851"/>
          </a:xfrm>
          <a:prstGeom prst="rect">
            <a:avLst/>
          </a:prstGeom>
          <a:noFill/>
        </p:spPr>
        <p:txBody>
          <a:bodyPr wrap="square" numCol="3" rtlCol="0">
            <a:noAutofit/>
          </a:bodyPr>
          <a:lstStyle/>
          <a:p>
            <a:pPr marL="285750" indent="-285750">
              <a:buClr>
                <a:srgbClr val="576C97"/>
              </a:buClr>
              <a:buFont typeface="Arial" panose="020B0604020202020204" pitchFamily="34" charset="0"/>
              <a:buChar char="•"/>
            </a:pPr>
            <a:endParaRPr lang="en-US" sz="1600" dirty="0">
              <a:solidFill>
                <a:srgbClr val="3C4360"/>
              </a:solidFill>
            </a:endParaRPr>
          </a:p>
          <a:p>
            <a:pPr marL="285750" indent="-285750">
              <a:buClr>
                <a:srgbClr val="576C97"/>
              </a:buClr>
              <a:buFont typeface="Arial" panose="020B0604020202020204" pitchFamily="34" charset="0"/>
              <a:buChar char="•"/>
            </a:pPr>
            <a:endParaRPr lang="en-US" sz="1600" dirty="0">
              <a:solidFill>
                <a:srgbClr val="3C4360"/>
              </a:solidFill>
            </a:endParaRPr>
          </a:p>
          <a:p>
            <a:pPr marL="285750" indent="-285750">
              <a:buClr>
                <a:srgbClr val="576C97"/>
              </a:buClr>
              <a:buFont typeface="Arial" panose="020B0604020202020204" pitchFamily="34" charset="0"/>
              <a:buChar char="•"/>
            </a:pPr>
            <a:endParaRPr lang="en-US" sz="1600" dirty="0">
              <a:solidFill>
                <a:srgbClr val="3C4360"/>
              </a:solidFill>
            </a:endParaRPr>
          </a:p>
          <a:p>
            <a:pPr marL="285750" indent="-285750">
              <a:buClr>
                <a:srgbClr val="576C97"/>
              </a:buClr>
              <a:buFont typeface="Arial" panose="020B0604020202020204" pitchFamily="34" charset="0"/>
              <a:buChar char="•"/>
            </a:pPr>
            <a:endParaRPr lang="en-US" sz="1600" dirty="0">
              <a:solidFill>
                <a:srgbClr val="3C4360"/>
              </a:solidFill>
            </a:endParaRPr>
          </a:p>
          <a:p>
            <a:pPr>
              <a:buClr>
                <a:srgbClr val="576C97"/>
              </a:buClr>
            </a:pPr>
            <a:endParaRPr lang="en-US" sz="1600" dirty="0">
              <a:solidFill>
                <a:srgbClr val="3C4360"/>
              </a:solidFill>
            </a:endParaRPr>
          </a:p>
          <a:p>
            <a:pPr marL="285750" indent="-285750">
              <a:buClr>
                <a:srgbClr val="576C97"/>
              </a:buClr>
              <a:buFont typeface="Arial" panose="020B0604020202020204" pitchFamily="34" charset="0"/>
              <a:buChar char="•"/>
            </a:pPr>
            <a:r>
              <a:rPr lang="en-US" sz="1600" dirty="0">
                <a:solidFill>
                  <a:srgbClr val="3C4360"/>
                </a:solidFill>
              </a:rPr>
              <a:t>Nasopharyngitis</a:t>
            </a:r>
          </a:p>
          <a:p>
            <a:pPr marL="285750" indent="-285750">
              <a:buClr>
                <a:srgbClr val="576C97"/>
              </a:buClr>
              <a:buFont typeface="Arial" panose="020B0604020202020204" pitchFamily="34" charset="0"/>
              <a:buChar char="•"/>
            </a:pPr>
            <a:r>
              <a:rPr lang="en-US" sz="1600" dirty="0">
                <a:solidFill>
                  <a:srgbClr val="3C4360"/>
                </a:solidFill>
              </a:rPr>
              <a:t>Pain, swelling or erythema at the injection site</a:t>
            </a:r>
          </a:p>
          <a:p>
            <a:pPr marL="285750" indent="-285750">
              <a:buClr>
                <a:srgbClr val="576C97"/>
              </a:buClr>
              <a:buFont typeface="Arial" panose="020B0604020202020204" pitchFamily="34" charset="0"/>
              <a:buChar char="•"/>
            </a:pPr>
            <a:r>
              <a:rPr lang="en-US" sz="1600" dirty="0">
                <a:solidFill>
                  <a:srgbClr val="3C4360"/>
                </a:solidFill>
              </a:rPr>
              <a:t>Headache</a:t>
            </a:r>
          </a:p>
          <a:p>
            <a:pPr marL="285750" indent="-285750">
              <a:buClr>
                <a:srgbClr val="576C97"/>
              </a:buClr>
              <a:buFont typeface="Arial" panose="020B0604020202020204" pitchFamily="34" charset="0"/>
              <a:buChar char="•"/>
            </a:pPr>
            <a:r>
              <a:rPr lang="en-US" sz="1600" dirty="0">
                <a:solidFill>
                  <a:srgbClr val="3C4360"/>
                </a:solidFill>
              </a:rPr>
              <a:t>Nausea </a:t>
            </a:r>
          </a:p>
          <a:p>
            <a:pPr marL="285750" indent="-285750">
              <a:buClr>
                <a:srgbClr val="576C97"/>
              </a:buClr>
              <a:buFont typeface="Arial" panose="020B0604020202020204" pitchFamily="34" charset="0"/>
              <a:buChar char="•"/>
            </a:pPr>
            <a:r>
              <a:rPr lang="en-US" sz="1600" dirty="0">
                <a:solidFill>
                  <a:srgbClr val="3C4360"/>
                </a:solidFill>
              </a:rPr>
              <a:t>Urinary tract infection</a:t>
            </a:r>
          </a:p>
          <a:p>
            <a:pPr marL="285750" indent="-285750">
              <a:buClr>
                <a:srgbClr val="576C97"/>
              </a:buClr>
              <a:buFont typeface="Arial" panose="020B0604020202020204" pitchFamily="34" charset="0"/>
              <a:buChar char="•"/>
            </a:pPr>
            <a:r>
              <a:rPr lang="en-US" sz="1600" dirty="0">
                <a:solidFill>
                  <a:srgbClr val="3C4360"/>
                </a:solidFill>
              </a:rPr>
              <a:t>Vomiting</a:t>
            </a:r>
          </a:p>
        </p:txBody>
      </p:sp>
      <p:grpSp>
        <p:nvGrpSpPr>
          <p:cNvPr id="6" name="Group 5">
            <a:extLst>
              <a:ext uri="{FF2B5EF4-FFF2-40B4-BE49-F238E27FC236}">
                <a16:creationId xmlns:a16="http://schemas.microsoft.com/office/drawing/2014/main" id="{85BD6ED9-7050-4ECF-B4C3-C46B3A9B8DA4}"/>
              </a:ext>
            </a:extLst>
          </p:cNvPr>
          <p:cNvGrpSpPr/>
          <p:nvPr/>
        </p:nvGrpSpPr>
        <p:grpSpPr>
          <a:xfrm>
            <a:off x="6303042" y="4179546"/>
            <a:ext cx="5428895" cy="769441"/>
            <a:chOff x="6704247" y="4811614"/>
            <a:chExt cx="2287624" cy="769441"/>
          </a:xfrm>
        </p:grpSpPr>
        <p:sp>
          <p:nvSpPr>
            <p:cNvPr id="7" name="TextBox 6">
              <a:extLst>
                <a:ext uri="{FF2B5EF4-FFF2-40B4-BE49-F238E27FC236}">
                  <a16:creationId xmlns:a16="http://schemas.microsoft.com/office/drawing/2014/main" id="{FABB4AF1-DECE-4512-9459-BDB5831C0210}"/>
                </a:ext>
              </a:extLst>
            </p:cNvPr>
            <p:cNvSpPr txBox="1"/>
            <p:nvPr/>
          </p:nvSpPr>
          <p:spPr>
            <a:xfrm>
              <a:off x="7305910" y="4866533"/>
              <a:ext cx="1685961" cy="707886"/>
            </a:xfrm>
            <a:prstGeom prst="rect">
              <a:avLst/>
            </a:prstGeom>
            <a:noFill/>
            <a:ln>
              <a:noFill/>
            </a:ln>
          </p:spPr>
          <p:txBody>
            <a:bodyPr wrap="square" rtlCol="0">
              <a:spAutoFit/>
            </a:bodyPr>
            <a:lstStyle/>
            <a:p>
              <a:pPr>
                <a:tabLst>
                  <a:tab pos="1611313" algn="l"/>
                </a:tabLst>
              </a:pPr>
              <a:r>
                <a:rPr lang="en-US" sz="2000" b="1" dirty="0">
                  <a:solidFill>
                    <a:srgbClr val="3C4360"/>
                  </a:solidFill>
                </a:rPr>
                <a:t>of TEAEs led to discontinuation of the study drug</a:t>
              </a:r>
              <a:endParaRPr lang="en-US" sz="2800" b="1" dirty="0">
                <a:solidFill>
                  <a:srgbClr val="3C4360"/>
                </a:solidFill>
              </a:endParaRPr>
            </a:p>
          </p:txBody>
        </p:sp>
        <p:sp>
          <p:nvSpPr>
            <p:cNvPr id="8" name="TextBox 7">
              <a:extLst>
                <a:ext uri="{FF2B5EF4-FFF2-40B4-BE49-F238E27FC236}">
                  <a16:creationId xmlns:a16="http://schemas.microsoft.com/office/drawing/2014/main" id="{DA5092E4-6E47-4F2E-A713-26A1617E76A2}"/>
                </a:ext>
              </a:extLst>
            </p:cNvPr>
            <p:cNvSpPr txBox="1"/>
            <p:nvPr/>
          </p:nvSpPr>
          <p:spPr>
            <a:xfrm>
              <a:off x="6704247" y="4811614"/>
              <a:ext cx="640623" cy="769441"/>
            </a:xfrm>
            <a:prstGeom prst="rect">
              <a:avLst/>
            </a:prstGeom>
            <a:noFill/>
            <a:ln>
              <a:noFill/>
            </a:ln>
          </p:spPr>
          <p:txBody>
            <a:bodyPr wrap="square" rtlCol="0">
              <a:spAutoFit/>
            </a:bodyPr>
            <a:lstStyle/>
            <a:p>
              <a:pPr algn="ctr"/>
              <a:r>
                <a:rPr lang="en-US" sz="4400" b="1" dirty="0">
                  <a:solidFill>
                    <a:srgbClr val="576C97"/>
                  </a:solidFill>
                </a:rPr>
                <a:t>2.2%</a:t>
              </a:r>
              <a:endParaRPr lang="en-US" sz="2000" b="1" dirty="0">
                <a:solidFill>
                  <a:srgbClr val="576C97"/>
                </a:solidFill>
              </a:endParaRPr>
            </a:p>
          </p:txBody>
        </p:sp>
      </p:grpSp>
      <p:sp>
        <p:nvSpPr>
          <p:cNvPr id="9" name="TextBox 8">
            <a:extLst>
              <a:ext uri="{FF2B5EF4-FFF2-40B4-BE49-F238E27FC236}">
                <a16:creationId xmlns:a16="http://schemas.microsoft.com/office/drawing/2014/main" id="{8D68837E-7C9C-4285-95A8-3B1B3F769382}"/>
              </a:ext>
            </a:extLst>
          </p:cNvPr>
          <p:cNvSpPr txBox="1"/>
          <p:nvPr/>
        </p:nvSpPr>
        <p:spPr>
          <a:xfrm>
            <a:off x="7742498" y="5224739"/>
            <a:ext cx="4001051" cy="1015663"/>
          </a:xfrm>
          <a:prstGeom prst="rect">
            <a:avLst/>
          </a:prstGeom>
          <a:noFill/>
        </p:spPr>
        <p:txBody>
          <a:bodyPr wrap="square" rtlCol="0">
            <a:spAutoFit/>
          </a:bodyPr>
          <a:lstStyle/>
          <a:p>
            <a:r>
              <a:rPr lang="en-US" sz="2000" b="1" dirty="0">
                <a:solidFill>
                  <a:srgbClr val="3C4360"/>
                </a:solidFill>
              </a:rPr>
              <a:t>68.4% participants previously on SL BPN</a:t>
            </a:r>
            <a:r>
              <a:rPr lang="en-NZ" sz="2000" b="1" baseline="30000" dirty="0">
                <a:solidFill>
                  <a:srgbClr val="3C4360"/>
                </a:solidFill>
              </a:rPr>
              <a:t>b</a:t>
            </a:r>
            <a:r>
              <a:rPr lang="en-US" sz="2000" b="1" dirty="0">
                <a:solidFill>
                  <a:srgbClr val="3C4360"/>
                </a:solidFill>
              </a:rPr>
              <a:t> responded that PRB was ‘much better’ than SL BPN  </a:t>
            </a:r>
            <a:endParaRPr lang="en-US" sz="2000" b="1" baseline="30000" dirty="0">
              <a:solidFill>
                <a:srgbClr val="3C4360"/>
              </a:solidFill>
            </a:endParaRPr>
          </a:p>
        </p:txBody>
      </p:sp>
      <p:sp>
        <p:nvSpPr>
          <p:cNvPr id="10" name="TextBox 9">
            <a:extLst>
              <a:ext uri="{FF2B5EF4-FFF2-40B4-BE49-F238E27FC236}">
                <a16:creationId xmlns:a16="http://schemas.microsoft.com/office/drawing/2014/main" id="{0C853168-D08D-490D-B0E4-3EED1B5FFB5C}"/>
              </a:ext>
            </a:extLst>
          </p:cNvPr>
          <p:cNvSpPr txBox="1"/>
          <p:nvPr/>
        </p:nvSpPr>
        <p:spPr>
          <a:xfrm>
            <a:off x="0" y="6436132"/>
            <a:ext cx="12192000" cy="461665"/>
          </a:xfrm>
          <a:prstGeom prst="rect">
            <a:avLst/>
          </a:prstGeom>
          <a:noFill/>
        </p:spPr>
        <p:txBody>
          <a:bodyPr wrap="square" rtlCol="0">
            <a:spAutoFit/>
          </a:bodyPr>
          <a:lstStyle/>
          <a:p>
            <a:pPr>
              <a:tabLst>
                <a:tab pos="11125200" algn="l"/>
              </a:tabLst>
            </a:pPr>
            <a:r>
              <a:rPr lang="en-US" sz="800" baseline="30000" dirty="0" err="1"/>
              <a:t>a</a:t>
            </a:r>
            <a:r>
              <a:rPr lang="en-US" sz="800" dirty="0" err="1"/>
              <a:t>According</a:t>
            </a:r>
            <a:r>
              <a:rPr lang="en-US" sz="800" dirty="0"/>
              <a:t> to investigator’s clinical judgement and in consultation with the patient; </a:t>
            </a:r>
            <a:r>
              <a:rPr lang="en-US" sz="800" baseline="30000" dirty="0"/>
              <a:t>b</a:t>
            </a:r>
            <a:r>
              <a:rPr lang="en-US" sz="800" dirty="0"/>
              <a:t>190 of 227 participants switched to PRB from treatment with SL BPN. 133 of 190 responded to the survey. </a:t>
            </a:r>
          </a:p>
          <a:p>
            <a:pPr>
              <a:tabLst>
                <a:tab pos="11125200" algn="l"/>
              </a:tabLst>
            </a:pPr>
            <a:r>
              <a:rPr lang="en-US" sz="800" dirty="0"/>
              <a:t>AE, adverse event; OUD, opioid use disorder; PRB, prolonged-release buprenorphine; R, </a:t>
            </a:r>
            <a:r>
              <a:rPr lang="en-US" sz="800" dirty="0" err="1"/>
              <a:t>randomisation</a:t>
            </a:r>
            <a:r>
              <a:rPr lang="en-US" sz="800" dirty="0"/>
              <a:t>; SL BPN, sublingual  buprenorphine TEAE, treatment-emergent adverse event.</a:t>
            </a:r>
            <a:br>
              <a:rPr lang="en-US" sz="800" dirty="0"/>
            </a:br>
            <a:r>
              <a:rPr lang="en-US" sz="800" b="1" dirty="0">
                <a:solidFill>
                  <a:srgbClr val="993366"/>
                </a:solidFill>
              </a:rPr>
              <a:t>1.</a:t>
            </a:r>
            <a:r>
              <a:rPr lang="en-US" sz="800" dirty="0"/>
              <a:t> Frost M, et al. </a:t>
            </a:r>
            <a:r>
              <a:rPr lang="en-US" sz="800" i="1" dirty="0"/>
              <a:t>Addiction</a:t>
            </a:r>
            <a:r>
              <a:rPr lang="en-US" sz="800" dirty="0"/>
              <a:t> 2019;1148:1416–1426</a:t>
            </a:r>
          </a:p>
        </p:txBody>
      </p:sp>
      <p:cxnSp>
        <p:nvCxnSpPr>
          <p:cNvPr id="11" name="Straight Connector 10">
            <a:extLst>
              <a:ext uri="{FF2B5EF4-FFF2-40B4-BE49-F238E27FC236}">
                <a16:creationId xmlns:a16="http://schemas.microsoft.com/office/drawing/2014/main" id="{0ED979CD-46D9-47CC-82F3-94FF6C88657A}"/>
              </a:ext>
            </a:extLst>
          </p:cNvPr>
          <p:cNvCxnSpPr>
            <a:cxnSpLocks/>
          </p:cNvCxnSpPr>
          <p:nvPr/>
        </p:nvCxnSpPr>
        <p:spPr>
          <a:xfrm>
            <a:off x="-3390" y="2909143"/>
            <a:ext cx="6129428" cy="30745"/>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A732D1F-AD9E-4C7E-A140-4CF0F923075C}"/>
              </a:ext>
            </a:extLst>
          </p:cNvPr>
          <p:cNvCxnSpPr>
            <a:cxnSpLocks/>
          </p:cNvCxnSpPr>
          <p:nvPr/>
        </p:nvCxnSpPr>
        <p:spPr>
          <a:xfrm>
            <a:off x="0" y="4841118"/>
            <a:ext cx="6085547" cy="4747"/>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sp>
        <p:nvSpPr>
          <p:cNvPr id="13" name="Freeform 183">
            <a:extLst>
              <a:ext uri="{FF2B5EF4-FFF2-40B4-BE49-F238E27FC236}">
                <a16:creationId xmlns:a16="http://schemas.microsoft.com/office/drawing/2014/main" id="{5C856C93-96AD-4A3D-9D28-99B4D1833E1F}"/>
              </a:ext>
            </a:extLst>
          </p:cNvPr>
          <p:cNvSpPr>
            <a:spLocks noEditPoints="1"/>
          </p:cNvSpPr>
          <p:nvPr/>
        </p:nvSpPr>
        <p:spPr bwMode="auto">
          <a:xfrm>
            <a:off x="6472394" y="5397971"/>
            <a:ext cx="868450" cy="707968"/>
          </a:xfrm>
          <a:custGeom>
            <a:avLst/>
            <a:gdLst>
              <a:gd name="T0" fmla="*/ 66 w 75"/>
              <a:gd name="T1" fmla="*/ 44 h 67"/>
              <a:gd name="T2" fmla="*/ 54 w 75"/>
              <a:gd name="T3" fmla="*/ 46 h 67"/>
              <a:gd name="T4" fmla="*/ 31 w 75"/>
              <a:gd name="T5" fmla="*/ 37 h 67"/>
              <a:gd name="T6" fmla="*/ 15 w 75"/>
              <a:gd name="T7" fmla="*/ 40 h 67"/>
              <a:gd name="T8" fmla="*/ 13 w 75"/>
              <a:gd name="T9" fmla="*/ 39 h 67"/>
              <a:gd name="T10" fmla="*/ 0 w 75"/>
              <a:gd name="T11" fmla="*/ 40 h 67"/>
              <a:gd name="T12" fmla="*/ 1 w 75"/>
              <a:gd name="T13" fmla="*/ 67 h 67"/>
              <a:gd name="T14" fmla="*/ 15 w 75"/>
              <a:gd name="T15" fmla="*/ 65 h 67"/>
              <a:gd name="T16" fmla="*/ 26 w 75"/>
              <a:gd name="T17" fmla="*/ 60 h 67"/>
              <a:gd name="T18" fmla="*/ 60 w 75"/>
              <a:gd name="T19" fmla="*/ 61 h 67"/>
              <a:gd name="T20" fmla="*/ 73 w 75"/>
              <a:gd name="T21" fmla="*/ 51 h 67"/>
              <a:gd name="T22" fmla="*/ 74 w 75"/>
              <a:gd name="T23" fmla="*/ 47 h 67"/>
              <a:gd name="T24" fmla="*/ 3 w 75"/>
              <a:gd name="T25" fmla="*/ 64 h 67"/>
              <a:gd name="T26" fmla="*/ 12 w 75"/>
              <a:gd name="T27" fmla="*/ 42 h 67"/>
              <a:gd name="T28" fmla="*/ 12 w 75"/>
              <a:gd name="T29" fmla="*/ 59 h 67"/>
              <a:gd name="T30" fmla="*/ 70 w 75"/>
              <a:gd name="T31" fmla="*/ 49 h 67"/>
              <a:gd name="T32" fmla="*/ 59 w 75"/>
              <a:gd name="T33" fmla="*/ 58 h 67"/>
              <a:gd name="T34" fmla="*/ 28 w 75"/>
              <a:gd name="T35" fmla="*/ 57 h 67"/>
              <a:gd name="T36" fmla="*/ 15 w 75"/>
              <a:gd name="T37" fmla="*/ 57 h 67"/>
              <a:gd name="T38" fmla="*/ 22 w 75"/>
              <a:gd name="T39" fmla="*/ 43 h 67"/>
              <a:gd name="T40" fmla="*/ 45 w 75"/>
              <a:gd name="T41" fmla="*/ 45 h 67"/>
              <a:gd name="T42" fmla="*/ 55 w 75"/>
              <a:gd name="T43" fmla="*/ 51 h 67"/>
              <a:gd name="T44" fmla="*/ 39 w 75"/>
              <a:gd name="T45" fmla="*/ 49 h 67"/>
              <a:gd name="T46" fmla="*/ 37 w 75"/>
              <a:gd name="T47" fmla="*/ 51 h 67"/>
              <a:gd name="T48" fmla="*/ 58 w 75"/>
              <a:gd name="T49" fmla="*/ 52 h 67"/>
              <a:gd name="T50" fmla="*/ 71 w 75"/>
              <a:gd name="T51" fmla="*/ 48 h 67"/>
              <a:gd name="T52" fmla="*/ 35 w 75"/>
              <a:gd name="T53" fmla="*/ 30 h 67"/>
              <a:gd name="T54" fmla="*/ 54 w 75"/>
              <a:gd name="T55" fmla="*/ 17 h 67"/>
              <a:gd name="T56" fmla="*/ 40 w 75"/>
              <a:gd name="T57" fmla="*/ 3 h 67"/>
              <a:gd name="T58" fmla="*/ 36 w 75"/>
              <a:gd name="T59" fmla="*/ 3 h 67"/>
              <a:gd name="T60" fmla="*/ 22 w 75"/>
              <a:gd name="T61" fmla="*/ 17 h 67"/>
              <a:gd name="T62" fmla="*/ 33 w 75"/>
              <a:gd name="T63" fmla="*/ 23 h 67"/>
              <a:gd name="T64" fmla="*/ 36 w 75"/>
              <a:gd name="T65" fmla="*/ 25 h 67"/>
              <a:gd name="T66" fmla="*/ 35 w 75"/>
              <a:gd name="T67" fmla="*/ 26 h 67"/>
              <a:gd name="T68" fmla="*/ 33 w 75"/>
              <a:gd name="T69" fmla="*/ 25 h 67"/>
              <a:gd name="T70" fmla="*/ 23 w 75"/>
              <a:gd name="T71" fmla="*/ 5 h 67"/>
              <a:gd name="T72" fmla="*/ 25 w 75"/>
              <a:gd name="T73" fmla="*/ 6 h 67"/>
              <a:gd name="T74" fmla="*/ 33 w 75"/>
              <a:gd name="T75" fmla="*/ 21 h 67"/>
              <a:gd name="T76" fmla="*/ 32 w 75"/>
              <a:gd name="T77" fmla="*/ 23 h 67"/>
              <a:gd name="T78" fmla="*/ 23 w 75"/>
              <a:gd name="T79" fmla="*/ 15 h 67"/>
              <a:gd name="T80" fmla="*/ 23 w 75"/>
              <a:gd name="T81" fmla="*/ 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5" h="67">
                <a:moveTo>
                  <a:pt x="74" y="47"/>
                </a:moveTo>
                <a:cubicBezTo>
                  <a:pt x="73" y="44"/>
                  <a:pt x="69" y="44"/>
                  <a:pt x="66" y="44"/>
                </a:cubicBezTo>
                <a:cubicBezTo>
                  <a:pt x="63" y="44"/>
                  <a:pt x="59" y="47"/>
                  <a:pt x="57" y="49"/>
                </a:cubicBezTo>
                <a:cubicBezTo>
                  <a:pt x="57" y="48"/>
                  <a:pt x="55" y="47"/>
                  <a:pt x="54" y="46"/>
                </a:cubicBezTo>
                <a:cubicBezTo>
                  <a:pt x="51" y="45"/>
                  <a:pt x="49" y="44"/>
                  <a:pt x="47" y="42"/>
                </a:cubicBezTo>
                <a:cubicBezTo>
                  <a:pt x="43" y="39"/>
                  <a:pt x="36" y="37"/>
                  <a:pt x="31" y="37"/>
                </a:cubicBezTo>
                <a:cubicBezTo>
                  <a:pt x="30" y="37"/>
                  <a:pt x="26" y="38"/>
                  <a:pt x="21" y="40"/>
                </a:cubicBezTo>
                <a:cubicBezTo>
                  <a:pt x="19" y="40"/>
                  <a:pt x="16" y="40"/>
                  <a:pt x="15" y="40"/>
                </a:cubicBezTo>
                <a:cubicBezTo>
                  <a:pt x="15" y="40"/>
                  <a:pt x="15" y="40"/>
                  <a:pt x="15" y="40"/>
                </a:cubicBezTo>
                <a:cubicBezTo>
                  <a:pt x="15" y="39"/>
                  <a:pt x="14" y="39"/>
                  <a:pt x="13" y="39"/>
                </a:cubicBezTo>
                <a:cubicBezTo>
                  <a:pt x="1" y="39"/>
                  <a:pt x="1" y="39"/>
                  <a:pt x="1" y="39"/>
                </a:cubicBezTo>
                <a:cubicBezTo>
                  <a:pt x="0" y="39"/>
                  <a:pt x="0" y="39"/>
                  <a:pt x="0" y="40"/>
                </a:cubicBezTo>
                <a:cubicBezTo>
                  <a:pt x="0" y="65"/>
                  <a:pt x="0" y="65"/>
                  <a:pt x="0" y="65"/>
                </a:cubicBezTo>
                <a:cubicBezTo>
                  <a:pt x="0" y="66"/>
                  <a:pt x="0" y="67"/>
                  <a:pt x="1" y="67"/>
                </a:cubicBezTo>
                <a:cubicBezTo>
                  <a:pt x="13" y="67"/>
                  <a:pt x="13" y="67"/>
                  <a:pt x="13" y="67"/>
                </a:cubicBezTo>
                <a:cubicBezTo>
                  <a:pt x="14" y="67"/>
                  <a:pt x="15" y="66"/>
                  <a:pt x="15" y="65"/>
                </a:cubicBezTo>
                <a:cubicBezTo>
                  <a:pt x="15" y="60"/>
                  <a:pt x="15" y="60"/>
                  <a:pt x="15" y="60"/>
                </a:cubicBezTo>
                <a:cubicBezTo>
                  <a:pt x="19" y="59"/>
                  <a:pt x="24" y="59"/>
                  <a:pt x="26" y="60"/>
                </a:cubicBezTo>
                <a:cubicBezTo>
                  <a:pt x="31" y="62"/>
                  <a:pt x="44" y="67"/>
                  <a:pt x="47" y="67"/>
                </a:cubicBezTo>
                <a:cubicBezTo>
                  <a:pt x="49" y="67"/>
                  <a:pt x="54" y="64"/>
                  <a:pt x="60" y="61"/>
                </a:cubicBezTo>
                <a:cubicBezTo>
                  <a:pt x="62" y="60"/>
                  <a:pt x="62" y="60"/>
                  <a:pt x="62" y="60"/>
                </a:cubicBezTo>
                <a:cubicBezTo>
                  <a:pt x="66" y="58"/>
                  <a:pt x="70" y="53"/>
                  <a:pt x="73" y="51"/>
                </a:cubicBezTo>
                <a:cubicBezTo>
                  <a:pt x="73" y="50"/>
                  <a:pt x="73" y="50"/>
                  <a:pt x="74" y="50"/>
                </a:cubicBezTo>
                <a:cubicBezTo>
                  <a:pt x="75" y="49"/>
                  <a:pt x="75" y="48"/>
                  <a:pt x="74" y="47"/>
                </a:cubicBezTo>
                <a:close/>
                <a:moveTo>
                  <a:pt x="12" y="64"/>
                </a:moveTo>
                <a:cubicBezTo>
                  <a:pt x="3" y="64"/>
                  <a:pt x="3" y="64"/>
                  <a:pt x="3" y="64"/>
                </a:cubicBezTo>
                <a:cubicBezTo>
                  <a:pt x="3" y="42"/>
                  <a:pt x="3" y="42"/>
                  <a:pt x="3" y="42"/>
                </a:cubicBezTo>
                <a:cubicBezTo>
                  <a:pt x="12" y="42"/>
                  <a:pt x="12" y="42"/>
                  <a:pt x="12" y="42"/>
                </a:cubicBezTo>
                <a:cubicBezTo>
                  <a:pt x="12" y="42"/>
                  <a:pt x="12" y="42"/>
                  <a:pt x="12" y="42"/>
                </a:cubicBezTo>
                <a:cubicBezTo>
                  <a:pt x="12" y="59"/>
                  <a:pt x="12" y="59"/>
                  <a:pt x="12" y="59"/>
                </a:cubicBezTo>
                <a:lnTo>
                  <a:pt x="12" y="64"/>
                </a:lnTo>
                <a:close/>
                <a:moveTo>
                  <a:pt x="70" y="49"/>
                </a:moveTo>
                <a:cubicBezTo>
                  <a:pt x="68" y="51"/>
                  <a:pt x="64" y="55"/>
                  <a:pt x="61" y="57"/>
                </a:cubicBezTo>
                <a:cubicBezTo>
                  <a:pt x="59" y="58"/>
                  <a:pt x="59" y="58"/>
                  <a:pt x="59" y="58"/>
                </a:cubicBezTo>
                <a:cubicBezTo>
                  <a:pt x="55" y="60"/>
                  <a:pt x="48" y="64"/>
                  <a:pt x="47" y="64"/>
                </a:cubicBezTo>
                <a:cubicBezTo>
                  <a:pt x="45" y="64"/>
                  <a:pt x="33" y="60"/>
                  <a:pt x="28" y="57"/>
                </a:cubicBezTo>
                <a:cubicBezTo>
                  <a:pt x="26" y="57"/>
                  <a:pt x="24" y="56"/>
                  <a:pt x="22" y="56"/>
                </a:cubicBezTo>
                <a:cubicBezTo>
                  <a:pt x="19" y="56"/>
                  <a:pt x="16" y="57"/>
                  <a:pt x="15" y="57"/>
                </a:cubicBezTo>
                <a:cubicBezTo>
                  <a:pt x="15" y="43"/>
                  <a:pt x="15" y="43"/>
                  <a:pt x="15" y="43"/>
                </a:cubicBezTo>
                <a:cubicBezTo>
                  <a:pt x="16" y="43"/>
                  <a:pt x="19" y="43"/>
                  <a:pt x="22" y="43"/>
                </a:cubicBezTo>
                <a:cubicBezTo>
                  <a:pt x="27" y="41"/>
                  <a:pt x="30" y="40"/>
                  <a:pt x="32" y="40"/>
                </a:cubicBezTo>
                <a:cubicBezTo>
                  <a:pt x="35" y="40"/>
                  <a:pt x="41" y="41"/>
                  <a:pt x="45" y="45"/>
                </a:cubicBezTo>
                <a:cubicBezTo>
                  <a:pt x="47" y="46"/>
                  <a:pt x="50" y="48"/>
                  <a:pt x="52" y="49"/>
                </a:cubicBezTo>
                <a:cubicBezTo>
                  <a:pt x="53" y="50"/>
                  <a:pt x="54" y="50"/>
                  <a:pt x="55" y="51"/>
                </a:cubicBezTo>
                <a:cubicBezTo>
                  <a:pt x="54" y="52"/>
                  <a:pt x="51" y="53"/>
                  <a:pt x="49" y="53"/>
                </a:cubicBezTo>
                <a:cubicBezTo>
                  <a:pt x="47" y="53"/>
                  <a:pt x="42" y="51"/>
                  <a:pt x="39" y="49"/>
                </a:cubicBezTo>
                <a:cubicBezTo>
                  <a:pt x="38" y="48"/>
                  <a:pt x="37" y="49"/>
                  <a:pt x="37" y="49"/>
                </a:cubicBezTo>
                <a:cubicBezTo>
                  <a:pt x="36" y="50"/>
                  <a:pt x="36" y="51"/>
                  <a:pt x="37" y="51"/>
                </a:cubicBezTo>
                <a:cubicBezTo>
                  <a:pt x="38" y="52"/>
                  <a:pt x="45" y="56"/>
                  <a:pt x="49" y="56"/>
                </a:cubicBezTo>
                <a:cubicBezTo>
                  <a:pt x="53" y="56"/>
                  <a:pt x="57" y="53"/>
                  <a:pt x="58" y="52"/>
                </a:cubicBezTo>
                <a:cubicBezTo>
                  <a:pt x="60" y="50"/>
                  <a:pt x="64" y="47"/>
                  <a:pt x="66" y="47"/>
                </a:cubicBezTo>
                <a:cubicBezTo>
                  <a:pt x="68" y="47"/>
                  <a:pt x="70" y="47"/>
                  <a:pt x="71" y="48"/>
                </a:cubicBezTo>
                <a:cubicBezTo>
                  <a:pt x="71" y="48"/>
                  <a:pt x="71" y="48"/>
                  <a:pt x="70" y="49"/>
                </a:cubicBezTo>
                <a:close/>
                <a:moveTo>
                  <a:pt x="35" y="30"/>
                </a:moveTo>
                <a:cubicBezTo>
                  <a:pt x="37" y="32"/>
                  <a:pt x="39" y="32"/>
                  <a:pt x="41" y="30"/>
                </a:cubicBezTo>
                <a:cubicBezTo>
                  <a:pt x="54" y="17"/>
                  <a:pt x="54" y="17"/>
                  <a:pt x="54" y="17"/>
                </a:cubicBezTo>
                <a:cubicBezTo>
                  <a:pt x="58" y="13"/>
                  <a:pt x="58" y="7"/>
                  <a:pt x="54" y="3"/>
                </a:cubicBezTo>
                <a:cubicBezTo>
                  <a:pt x="50" y="0"/>
                  <a:pt x="44" y="0"/>
                  <a:pt x="40" y="3"/>
                </a:cubicBezTo>
                <a:cubicBezTo>
                  <a:pt x="38" y="6"/>
                  <a:pt x="38" y="6"/>
                  <a:pt x="38" y="6"/>
                </a:cubicBezTo>
                <a:cubicBezTo>
                  <a:pt x="36" y="3"/>
                  <a:pt x="36" y="3"/>
                  <a:pt x="36" y="3"/>
                </a:cubicBezTo>
                <a:cubicBezTo>
                  <a:pt x="32" y="0"/>
                  <a:pt x="26" y="0"/>
                  <a:pt x="22" y="3"/>
                </a:cubicBezTo>
                <a:cubicBezTo>
                  <a:pt x="18" y="7"/>
                  <a:pt x="18" y="13"/>
                  <a:pt x="22" y="17"/>
                </a:cubicBezTo>
                <a:lnTo>
                  <a:pt x="35" y="30"/>
                </a:lnTo>
                <a:close/>
                <a:moveTo>
                  <a:pt x="33" y="23"/>
                </a:moveTo>
                <a:cubicBezTo>
                  <a:pt x="34" y="23"/>
                  <a:pt x="34" y="23"/>
                  <a:pt x="35" y="23"/>
                </a:cubicBezTo>
                <a:cubicBezTo>
                  <a:pt x="36" y="25"/>
                  <a:pt x="36" y="25"/>
                  <a:pt x="36" y="25"/>
                </a:cubicBezTo>
                <a:cubicBezTo>
                  <a:pt x="36" y="25"/>
                  <a:pt x="36" y="26"/>
                  <a:pt x="36" y="26"/>
                </a:cubicBezTo>
                <a:cubicBezTo>
                  <a:pt x="36" y="26"/>
                  <a:pt x="36" y="26"/>
                  <a:pt x="35" y="26"/>
                </a:cubicBezTo>
                <a:cubicBezTo>
                  <a:pt x="35" y="26"/>
                  <a:pt x="35" y="26"/>
                  <a:pt x="35" y="26"/>
                </a:cubicBezTo>
                <a:cubicBezTo>
                  <a:pt x="33" y="25"/>
                  <a:pt x="33" y="25"/>
                  <a:pt x="33" y="25"/>
                </a:cubicBezTo>
                <a:cubicBezTo>
                  <a:pt x="33" y="24"/>
                  <a:pt x="33" y="24"/>
                  <a:pt x="33" y="23"/>
                </a:cubicBezTo>
                <a:close/>
                <a:moveTo>
                  <a:pt x="23" y="5"/>
                </a:moveTo>
                <a:cubicBezTo>
                  <a:pt x="24" y="4"/>
                  <a:pt x="24" y="4"/>
                  <a:pt x="25" y="5"/>
                </a:cubicBezTo>
                <a:cubicBezTo>
                  <a:pt x="25" y="5"/>
                  <a:pt x="25" y="6"/>
                  <a:pt x="25" y="6"/>
                </a:cubicBezTo>
                <a:cubicBezTo>
                  <a:pt x="23" y="8"/>
                  <a:pt x="23" y="11"/>
                  <a:pt x="25" y="13"/>
                </a:cubicBezTo>
                <a:cubicBezTo>
                  <a:pt x="33" y="21"/>
                  <a:pt x="33" y="21"/>
                  <a:pt x="33" y="21"/>
                </a:cubicBezTo>
                <a:cubicBezTo>
                  <a:pt x="33" y="22"/>
                  <a:pt x="33" y="22"/>
                  <a:pt x="33" y="23"/>
                </a:cubicBezTo>
                <a:cubicBezTo>
                  <a:pt x="33" y="23"/>
                  <a:pt x="32" y="23"/>
                  <a:pt x="32" y="23"/>
                </a:cubicBezTo>
                <a:cubicBezTo>
                  <a:pt x="32" y="23"/>
                  <a:pt x="32" y="23"/>
                  <a:pt x="31" y="23"/>
                </a:cubicBezTo>
                <a:cubicBezTo>
                  <a:pt x="23" y="15"/>
                  <a:pt x="23" y="15"/>
                  <a:pt x="23" y="15"/>
                </a:cubicBezTo>
                <a:cubicBezTo>
                  <a:pt x="22" y="13"/>
                  <a:pt x="21" y="12"/>
                  <a:pt x="21" y="10"/>
                </a:cubicBezTo>
                <a:cubicBezTo>
                  <a:pt x="21" y="8"/>
                  <a:pt x="22" y="6"/>
                  <a:pt x="23" y="5"/>
                </a:cubicBezTo>
                <a:close/>
              </a:path>
            </a:pathLst>
          </a:custGeom>
          <a:solidFill>
            <a:srgbClr val="576C97"/>
          </a:solidFill>
          <a:ln>
            <a:noFill/>
          </a:ln>
        </p:spPr>
        <p:txBody>
          <a:bodyPr vert="horz" wrap="square" lIns="91440" tIns="45720" rIns="91440" bIns="45720" numCol="1" anchor="t" anchorCtr="0" compatLnSpc="1">
            <a:prstTxWarp prst="textNoShape">
              <a:avLst/>
            </a:prstTxWarp>
          </a:bodyPr>
          <a:lstStyle/>
          <a:p>
            <a:endParaRPr lang="en-US" dirty="0">
              <a:solidFill>
                <a:srgbClr val="7030A0"/>
              </a:solidFill>
            </a:endParaRPr>
          </a:p>
        </p:txBody>
      </p:sp>
      <p:sp>
        <p:nvSpPr>
          <p:cNvPr id="14" name="TextBox 13">
            <a:extLst>
              <a:ext uri="{FF2B5EF4-FFF2-40B4-BE49-F238E27FC236}">
                <a16:creationId xmlns:a16="http://schemas.microsoft.com/office/drawing/2014/main" id="{0FA88991-7DF2-44B2-9922-53D043EA8A1F}"/>
              </a:ext>
            </a:extLst>
          </p:cNvPr>
          <p:cNvSpPr txBox="1"/>
          <p:nvPr/>
        </p:nvSpPr>
        <p:spPr>
          <a:xfrm>
            <a:off x="24179" y="839763"/>
            <a:ext cx="4059863" cy="369332"/>
          </a:xfrm>
          <a:prstGeom prst="rect">
            <a:avLst/>
          </a:prstGeom>
          <a:noFill/>
        </p:spPr>
        <p:txBody>
          <a:bodyPr wrap="square" rtlCol="0">
            <a:spAutoFit/>
          </a:bodyPr>
          <a:lstStyle/>
          <a:p>
            <a:r>
              <a:rPr lang="en-NZ" dirty="0">
                <a:solidFill>
                  <a:srgbClr val="3C4360"/>
                </a:solidFill>
              </a:rPr>
              <a:t>In a </a:t>
            </a:r>
            <a:r>
              <a:rPr lang="en-NZ" b="1" dirty="0">
                <a:solidFill>
                  <a:srgbClr val="3C4360"/>
                </a:solidFill>
              </a:rPr>
              <a:t>Phase 3, open-label trial:</a:t>
            </a:r>
            <a:endParaRPr lang="en-NZ" dirty="0">
              <a:solidFill>
                <a:srgbClr val="3C4360"/>
              </a:solidFill>
            </a:endParaRPr>
          </a:p>
        </p:txBody>
      </p:sp>
      <p:grpSp>
        <p:nvGrpSpPr>
          <p:cNvPr id="15" name="Group 14">
            <a:extLst>
              <a:ext uri="{FF2B5EF4-FFF2-40B4-BE49-F238E27FC236}">
                <a16:creationId xmlns:a16="http://schemas.microsoft.com/office/drawing/2014/main" id="{D279F3AA-0B1E-42B6-B42F-9F44B1C59D84}"/>
              </a:ext>
            </a:extLst>
          </p:cNvPr>
          <p:cNvGrpSpPr/>
          <p:nvPr/>
        </p:nvGrpSpPr>
        <p:grpSpPr>
          <a:xfrm>
            <a:off x="148152" y="1267490"/>
            <a:ext cx="6099190" cy="1426044"/>
            <a:chOff x="720710" y="3605332"/>
            <a:chExt cx="6099190" cy="1426044"/>
          </a:xfrm>
        </p:grpSpPr>
        <p:sp>
          <p:nvSpPr>
            <p:cNvPr id="16" name="Oval 15">
              <a:extLst>
                <a:ext uri="{FF2B5EF4-FFF2-40B4-BE49-F238E27FC236}">
                  <a16:creationId xmlns:a16="http://schemas.microsoft.com/office/drawing/2014/main" id="{9152B3B1-C26F-4399-9313-EB250E5AC8CA}"/>
                </a:ext>
              </a:extLst>
            </p:cNvPr>
            <p:cNvSpPr/>
            <p:nvPr/>
          </p:nvSpPr>
          <p:spPr>
            <a:xfrm>
              <a:off x="2775268" y="4271413"/>
              <a:ext cx="407644" cy="407644"/>
            </a:xfrm>
            <a:prstGeom prst="ellipse">
              <a:avLst/>
            </a:prstGeom>
            <a:solidFill>
              <a:srgbClr val="3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R</a:t>
              </a:r>
            </a:p>
          </p:txBody>
        </p:sp>
        <p:cxnSp>
          <p:nvCxnSpPr>
            <p:cNvPr id="17" name="Connector: Elbow 16">
              <a:extLst>
                <a:ext uri="{FF2B5EF4-FFF2-40B4-BE49-F238E27FC236}">
                  <a16:creationId xmlns:a16="http://schemas.microsoft.com/office/drawing/2014/main" id="{193DF330-C6AD-49D6-963E-0150FDD77E1A}"/>
                </a:ext>
              </a:extLst>
            </p:cNvPr>
            <p:cNvCxnSpPr>
              <a:cxnSpLocks/>
              <a:stCxn id="16" idx="6"/>
              <a:endCxn id="25" idx="1"/>
            </p:cNvCxnSpPr>
            <p:nvPr/>
          </p:nvCxnSpPr>
          <p:spPr>
            <a:xfrm flipV="1">
              <a:off x="3182912" y="4115286"/>
              <a:ext cx="322010" cy="359949"/>
            </a:xfrm>
            <a:prstGeom prst="bentConnector3">
              <a:avLst>
                <a:gd name="adj1" fmla="val 50000"/>
              </a:avLst>
            </a:prstGeom>
            <a:ln w="28575">
              <a:solidFill>
                <a:srgbClr val="576C97"/>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6355B4C2-FDC6-4AFD-BDA5-34AE3C850EFE}"/>
                </a:ext>
              </a:extLst>
            </p:cNvPr>
            <p:cNvCxnSpPr>
              <a:cxnSpLocks/>
              <a:stCxn id="16" idx="6"/>
              <a:endCxn id="22" idx="1"/>
            </p:cNvCxnSpPr>
            <p:nvPr/>
          </p:nvCxnSpPr>
          <p:spPr>
            <a:xfrm>
              <a:off x="3182912" y="4475235"/>
              <a:ext cx="322010" cy="371475"/>
            </a:xfrm>
            <a:prstGeom prst="bentConnector3">
              <a:avLst>
                <a:gd name="adj1" fmla="val 50000"/>
              </a:avLst>
            </a:prstGeom>
            <a:ln w="28575">
              <a:solidFill>
                <a:srgbClr val="576C97"/>
              </a:solidFill>
              <a:tailEnd type="triangle"/>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AECDB7F9-59FB-4D66-8DBE-E73E9B27694E}"/>
                </a:ext>
              </a:extLst>
            </p:cNvPr>
            <p:cNvGrpSpPr/>
            <p:nvPr/>
          </p:nvGrpSpPr>
          <p:grpSpPr>
            <a:xfrm>
              <a:off x="720710" y="3605332"/>
              <a:ext cx="6099190" cy="1426044"/>
              <a:chOff x="720710" y="3605332"/>
              <a:chExt cx="6099190" cy="1426044"/>
            </a:xfrm>
          </p:grpSpPr>
          <p:grpSp>
            <p:nvGrpSpPr>
              <p:cNvPr id="21" name="Group 20">
                <a:extLst>
                  <a:ext uri="{FF2B5EF4-FFF2-40B4-BE49-F238E27FC236}">
                    <a16:creationId xmlns:a16="http://schemas.microsoft.com/office/drawing/2014/main" id="{255BC8BC-C596-441A-A005-67E8ABBE0924}"/>
                  </a:ext>
                </a:extLst>
              </p:cNvPr>
              <p:cNvGrpSpPr/>
              <p:nvPr/>
            </p:nvGrpSpPr>
            <p:grpSpPr>
              <a:xfrm>
                <a:off x="720710" y="3605332"/>
                <a:ext cx="5205195" cy="1312703"/>
                <a:chOff x="-1106889" y="4907814"/>
                <a:chExt cx="5205195" cy="1396146"/>
              </a:xfrm>
            </p:grpSpPr>
            <p:sp>
              <p:nvSpPr>
                <p:cNvPr id="23" name="TextBox 22">
                  <a:extLst>
                    <a:ext uri="{FF2B5EF4-FFF2-40B4-BE49-F238E27FC236}">
                      <a16:creationId xmlns:a16="http://schemas.microsoft.com/office/drawing/2014/main" id="{91DD4A1A-D424-4B01-B847-E51A6C9B00CC}"/>
                    </a:ext>
                  </a:extLst>
                </p:cNvPr>
                <p:cNvSpPr txBox="1"/>
                <p:nvPr/>
              </p:nvSpPr>
              <p:spPr>
                <a:xfrm>
                  <a:off x="-1106889" y="5160750"/>
                  <a:ext cx="1675257" cy="1080225"/>
                </a:xfrm>
                <a:prstGeom prst="rect">
                  <a:avLst/>
                </a:prstGeom>
                <a:noFill/>
              </p:spPr>
              <p:txBody>
                <a:bodyPr wrap="square" rtlCol="0">
                  <a:spAutoFit/>
                </a:bodyPr>
                <a:lstStyle/>
                <a:p>
                  <a:pPr algn="ctr"/>
                  <a:r>
                    <a:rPr lang="en-US" sz="6000" b="1" dirty="0">
                      <a:solidFill>
                        <a:srgbClr val="576C97"/>
                      </a:solidFill>
                    </a:rPr>
                    <a:t>227</a:t>
                  </a:r>
                  <a:endParaRPr lang="en-US" sz="4800" b="1" dirty="0">
                    <a:solidFill>
                      <a:srgbClr val="576C97"/>
                    </a:solidFill>
                  </a:endParaRPr>
                </a:p>
              </p:txBody>
            </p:sp>
            <p:sp>
              <p:nvSpPr>
                <p:cNvPr id="24" name="TextBox 23">
                  <a:extLst>
                    <a:ext uri="{FF2B5EF4-FFF2-40B4-BE49-F238E27FC236}">
                      <a16:creationId xmlns:a16="http://schemas.microsoft.com/office/drawing/2014/main" id="{3D1DBA23-147D-4F69-8B51-62303086D08B}"/>
                    </a:ext>
                  </a:extLst>
                </p:cNvPr>
                <p:cNvSpPr txBox="1"/>
                <p:nvPr/>
              </p:nvSpPr>
              <p:spPr>
                <a:xfrm>
                  <a:off x="-1054774" y="5976619"/>
                  <a:ext cx="1565422" cy="327341"/>
                </a:xfrm>
                <a:prstGeom prst="rect">
                  <a:avLst/>
                </a:prstGeom>
                <a:noFill/>
              </p:spPr>
              <p:txBody>
                <a:bodyPr wrap="square" rtlCol="0">
                  <a:spAutoFit/>
                </a:bodyPr>
                <a:lstStyle/>
                <a:p>
                  <a:pPr algn="ctr"/>
                  <a:r>
                    <a:rPr lang="en-US" sz="1400" dirty="0">
                      <a:solidFill>
                        <a:srgbClr val="3C4360"/>
                      </a:solidFill>
                    </a:rPr>
                    <a:t>People with OUD</a:t>
                  </a:r>
                </a:p>
              </p:txBody>
            </p:sp>
            <p:sp>
              <p:nvSpPr>
                <p:cNvPr id="25" name="TextBox 24">
                  <a:extLst>
                    <a:ext uri="{FF2B5EF4-FFF2-40B4-BE49-F238E27FC236}">
                      <a16:creationId xmlns:a16="http://schemas.microsoft.com/office/drawing/2014/main" id="{D1A28465-FB99-45B8-BAAC-11A17BC37B4D}"/>
                    </a:ext>
                  </a:extLst>
                </p:cNvPr>
                <p:cNvSpPr txBox="1"/>
                <p:nvPr/>
              </p:nvSpPr>
              <p:spPr>
                <a:xfrm>
                  <a:off x="1677323" y="5253782"/>
                  <a:ext cx="2420983" cy="392809"/>
                </a:xfrm>
                <a:prstGeom prst="rect">
                  <a:avLst/>
                </a:prstGeom>
                <a:noFill/>
              </p:spPr>
              <p:txBody>
                <a:bodyPr wrap="square" rtlCol="0">
                  <a:spAutoFit/>
                </a:bodyPr>
                <a:lstStyle/>
                <a:p>
                  <a:r>
                    <a:rPr lang="en-NZ" b="1" i="1" dirty="0">
                      <a:solidFill>
                        <a:srgbClr val="3C4360"/>
                      </a:solidFill>
                    </a:rPr>
                    <a:t>Weekly</a:t>
                  </a:r>
                  <a:r>
                    <a:rPr lang="en-NZ" i="1" dirty="0">
                      <a:solidFill>
                        <a:srgbClr val="3C4360"/>
                      </a:solidFill>
                    </a:rPr>
                    <a:t> (8–32 mg)</a:t>
                  </a:r>
                </a:p>
              </p:txBody>
            </p:sp>
            <p:sp>
              <p:nvSpPr>
                <p:cNvPr id="26" name="TextBox 25">
                  <a:extLst>
                    <a:ext uri="{FF2B5EF4-FFF2-40B4-BE49-F238E27FC236}">
                      <a16:creationId xmlns:a16="http://schemas.microsoft.com/office/drawing/2014/main" id="{BCACA1F6-4007-41EE-92FA-24C079E0A777}"/>
                    </a:ext>
                  </a:extLst>
                </p:cNvPr>
                <p:cNvSpPr txBox="1"/>
                <p:nvPr/>
              </p:nvSpPr>
              <p:spPr>
                <a:xfrm>
                  <a:off x="1432089" y="4907814"/>
                  <a:ext cx="2420983" cy="392809"/>
                </a:xfrm>
                <a:prstGeom prst="rect">
                  <a:avLst/>
                </a:prstGeom>
                <a:noFill/>
              </p:spPr>
              <p:txBody>
                <a:bodyPr wrap="square" rtlCol="0">
                  <a:spAutoFit/>
                </a:bodyPr>
                <a:lstStyle/>
                <a:p>
                  <a:pPr algn="ctr"/>
                  <a:r>
                    <a:rPr lang="en-NZ" b="1" dirty="0">
                      <a:solidFill>
                        <a:srgbClr val="576C97"/>
                      </a:solidFill>
                    </a:rPr>
                    <a:t>Subcutaneous PRB</a:t>
                  </a:r>
                </a:p>
              </p:txBody>
            </p:sp>
            <p:sp>
              <p:nvSpPr>
                <p:cNvPr id="27" name="TextBox 26">
                  <a:extLst>
                    <a:ext uri="{FF2B5EF4-FFF2-40B4-BE49-F238E27FC236}">
                      <a16:creationId xmlns:a16="http://schemas.microsoft.com/office/drawing/2014/main" id="{2F0769BE-F625-4F44-BCD8-BBD1075FB1D2}"/>
                    </a:ext>
                  </a:extLst>
                </p:cNvPr>
                <p:cNvSpPr txBox="1"/>
                <p:nvPr/>
              </p:nvSpPr>
              <p:spPr>
                <a:xfrm>
                  <a:off x="1677323" y="5636612"/>
                  <a:ext cx="2420983" cy="392809"/>
                </a:xfrm>
                <a:prstGeom prst="rect">
                  <a:avLst/>
                </a:prstGeom>
                <a:noFill/>
              </p:spPr>
              <p:txBody>
                <a:bodyPr wrap="square" rtlCol="0">
                  <a:spAutoFit/>
                </a:bodyPr>
                <a:lstStyle/>
                <a:p>
                  <a:r>
                    <a:rPr lang="en-NZ" b="1" i="1" dirty="0">
                      <a:solidFill>
                        <a:srgbClr val="3C4360"/>
                      </a:solidFill>
                    </a:rPr>
                    <a:t>Monthly</a:t>
                  </a:r>
                  <a:r>
                    <a:rPr lang="en-NZ" i="1" dirty="0">
                      <a:solidFill>
                        <a:srgbClr val="3C4360"/>
                      </a:solidFill>
                    </a:rPr>
                    <a:t> (64–160 mg)</a:t>
                  </a:r>
                </a:p>
              </p:txBody>
            </p:sp>
          </p:grpSp>
          <p:sp>
            <p:nvSpPr>
              <p:cNvPr id="22" name="TextBox 21">
                <a:extLst>
                  <a:ext uri="{FF2B5EF4-FFF2-40B4-BE49-F238E27FC236}">
                    <a16:creationId xmlns:a16="http://schemas.microsoft.com/office/drawing/2014/main" id="{F4DE9215-95A6-42AE-8A7B-2AE6F3BCF155}"/>
                  </a:ext>
                </a:extLst>
              </p:cNvPr>
              <p:cNvSpPr txBox="1"/>
              <p:nvPr/>
            </p:nvSpPr>
            <p:spPr>
              <a:xfrm>
                <a:off x="3504922" y="4662044"/>
                <a:ext cx="3314978" cy="369332"/>
              </a:xfrm>
              <a:prstGeom prst="rect">
                <a:avLst/>
              </a:prstGeom>
              <a:noFill/>
            </p:spPr>
            <p:txBody>
              <a:bodyPr wrap="square" rtlCol="0">
                <a:spAutoFit/>
              </a:bodyPr>
              <a:lstStyle/>
              <a:p>
                <a:r>
                  <a:rPr lang="en-NZ" b="1" i="1" dirty="0">
                    <a:solidFill>
                      <a:srgbClr val="3C4360"/>
                    </a:solidFill>
                  </a:rPr>
                  <a:t>Weekly</a:t>
                </a:r>
                <a:r>
                  <a:rPr lang="en-NZ" sz="1200" b="1" i="1" dirty="0">
                    <a:solidFill>
                      <a:srgbClr val="3C4360"/>
                    </a:solidFill>
                    <a:sym typeface="Wingdings" panose="05000000000000000000" pitchFamily="2" charset="2"/>
                  </a:rPr>
                  <a:t></a:t>
                </a:r>
                <a:r>
                  <a:rPr lang="en-NZ" b="1" i="1" dirty="0">
                    <a:solidFill>
                      <a:srgbClr val="3C4360"/>
                    </a:solidFill>
                    <a:sym typeface="Wingdings" panose="05000000000000000000" pitchFamily="2" charset="2"/>
                  </a:rPr>
                  <a:t> Monthly</a:t>
                </a:r>
                <a:r>
                  <a:rPr lang="en-NZ" i="1" dirty="0">
                    <a:solidFill>
                      <a:srgbClr val="3C4360"/>
                    </a:solidFill>
                  </a:rPr>
                  <a:t> (8–160 mg)</a:t>
                </a:r>
                <a:r>
                  <a:rPr lang="en-NZ" i="1" baseline="30000" dirty="0">
                    <a:solidFill>
                      <a:srgbClr val="3C4360"/>
                    </a:solidFill>
                  </a:rPr>
                  <a:t>a</a:t>
                </a:r>
              </a:p>
            </p:txBody>
          </p:sp>
        </p:grpSp>
        <p:cxnSp>
          <p:nvCxnSpPr>
            <p:cNvPr id="20" name="Straight Arrow Connector 19">
              <a:extLst>
                <a:ext uri="{FF2B5EF4-FFF2-40B4-BE49-F238E27FC236}">
                  <a16:creationId xmlns:a16="http://schemas.microsoft.com/office/drawing/2014/main" id="{54F00BDB-C14B-422E-A9A1-A5CAC7DDC8D9}"/>
                </a:ext>
              </a:extLst>
            </p:cNvPr>
            <p:cNvCxnSpPr>
              <a:cxnSpLocks/>
              <a:stCxn id="16" idx="6"/>
              <a:endCxn id="27" idx="1"/>
            </p:cNvCxnSpPr>
            <p:nvPr/>
          </p:nvCxnSpPr>
          <p:spPr>
            <a:xfrm>
              <a:off x="3182912" y="4475235"/>
              <a:ext cx="322010" cy="0"/>
            </a:xfrm>
            <a:prstGeom prst="straightConnector1">
              <a:avLst/>
            </a:prstGeom>
            <a:ln w="28575">
              <a:solidFill>
                <a:srgbClr val="576C97"/>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29" name="Chart 28">
            <a:extLst>
              <a:ext uri="{FF2B5EF4-FFF2-40B4-BE49-F238E27FC236}">
                <a16:creationId xmlns:a16="http://schemas.microsoft.com/office/drawing/2014/main" id="{00DCBAC9-0364-40A7-97D1-FEF1BBEEE8DC}"/>
              </a:ext>
            </a:extLst>
          </p:cNvPr>
          <p:cNvGraphicFramePr/>
          <p:nvPr>
            <p:extLst>
              <p:ext uri="{D42A27DB-BD31-4B8C-83A1-F6EECF244321}">
                <p14:modId xmlns:p14="http://schemas.microsoft.com/office/powerpoint/2010/main" val="359926433"/>
              </p:ext>
            </p:extLst>
          </p:nvPr>
        </p:nvGraphicFramePr>
        <p:xfrm>
          <a:off x="3790937" y="3060415"/>
          <a:ext cx="2228850" cy="1666876"/>
        </p:xfrm>
        <a:graphic>
          <a:graphicData uri="http://schemas.openxmlformats.org/drawingml/2006/chart">
            <c:chart xmlns:c="http://schemas.openxmlformats.org/drawingml/2006/chart" xmlns:r="http://schemas.openxmlformats.org/officeDocument/2006/relationships" r:id="rId2"/>
          </a:graphicData>
        </a:graphic>
      </p:graphicFrame>
      <p:pic>
        <p:nvPicPr>
          <p:cNvPr id="32" name="Graphic 31" descr="Medical with solid fill">
            <a:extLst>
              <a:ext uri="{FF2B5EF4-FFF2-40B4-BE49-F238E27FC236}">
                <a16:creationId xmlns:a16="http://schemas.microsoft.com/office/drawing/2014/main" id="{AA166A4E-8C5C-4659-BAD4-A96391F950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089" y="4995603"/>
            <a:ext cx="703245" cy="703245"/>
          </a:xfrm>
          <a:prstGeom prst="rect">
            <a:avLst/>
          </a:prstGeom>
        </p:spPr>
      </p:pic>
      <p:sp>
        <p:nvSpPr>
          <p:cNvPr id="33" name="TextBox 32">
            <a:extLst>
              <a:ext uri="{FF2B5EF4-FFF2-40B4-BE49-F238E27FC236}">
                <a16:creationId xmlns:a16="http://schemas.microsoft.com/office/drawing/2014/main" id="{C54EB11F-663D-483D-ABF0-7CC97FB4EC4D}"/>
              </a:ext>
            </a:extLst>
          </p:cNvPr>
          <p:cNvSpPr txBox="1"/>
          <p:nvPr/>
        </p:nvSpPr>
        <p:spPr>
          <a:xfrm>
            <a:off x="124661" y="5023350"/>
            <a:ext cx="2376321" cy="646331"/>
          </a:xfrm>
          <a:prstGeom prst="rect">
            <a:avLst/>
          </a:prstGeom>
          <a:noFill/>
        </p:spPr>
        <p:txBody>
          <a:bodyPr wrap="square">
            <a:spAutoFit/>
          </a:bodyPr>
          <a:lstStyle/>
          <a:p>
            <a:pPr marL="447675">
              <a:spcAft>
                <a:spcPts val="600"/>
              </a:spcAft>
            </a:pPr>
            <a:r>
              <a:rPr lang="en-US" b="1" dirty="0">
                <a:solidFill>
                  <a:srgbClr val="3C4360"/>
                </a:solidFill>
              </a:rPr>
              <a:t>TEAEs in ≥5% of participants:</a:t>
            </a:r>
            <a:endParaRPr lang="en-US" b="1" baseline="30000" dirty="0">
              <a:solidFill>
                <a:srgbClr val="3C4360"/>
              </a:solidFill>
            </a:endParaRPr>
          </a:p>
        </p:txBody>
      </p:sp>
      <p:sp>
        <p:nvSpPr>
          <p:cNvPr id="34" name="TextBox 33">
            <a:extLst>
              <a:ext uri="{FF2B5EF4-FFF2-40B4-BE49-F238E27FC236}">
                <a16:creationId xmlns:a16="http://schemas.microsoft.com/office/drawing/2014/main" id="{61D0788F-BDC9-470B-83CD-3C984424FDBE}"/>
              </a:ext>
            </a:extLst>
          </p:cNvPr>
          <p:cNvSpPr txBox="1"/>
          <p:nvPr/>
        </p:nvSpPr>
        <p:spPr>
          <a:xfrm>
            <a:off x="-1236" y="-19146"/>
            <a:ext cx="12192000" cy="741384"/>
          </a:xfrm>
          <a:prstGeom prst="rect">
            <a:avLst/>
          </a:prstGeom>
          <a:solidFill>
            <a:srgbClr val="3C4360"/>
          </a:solidFill>
          <a:ln>
            <a:noFill/>
          </a:ln>
        </p:spPr>
        <p:txBody>
          <a:bodyPr wrap="square" rtlCol="0">
            <a:noAutofit/>
          </a:bodyPr>
          <a:lstStyle/>
          <a:p>
            <a:pPr algn="ctr"/>
            <a:endParaRPr lang="en-US" sz="2400" b="1" dirty="0">
              <a:solidFill>
                <a:schemeClr val="bg1"/>
              </a:solidFill>
            </a:endParaRPr>
          </a:p>
        </p:txBody>
      </p:sp>
      <p:pic>
        <p:nvPicPr>
          <p:cNvPr id="35" name="Bildobjekt 6">
            <a:extLst>
              <a:ext uri="{FF2B5EF4-FFF2-40B4-BE49-F238E27FC236}">
                <a16:creationId xmlns:a16="http://schemas.microsoft.com/office/drawing/2014/main" id="{214CC26A-290D-431F-98B1-8FF3FCD2F7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23346" y="357047"/>
            <a:ext cx="1524367" cy="224356"/>
          </a:xfrm>
          <a:prstGeom prst="rect">
            <a:avLst/>
          </a:prstGeom>
        </p:spPr>
      </p:pic>
      <p:sp>
        <p:nvSpPr>
          <p:cNvPr id="36" name="Rectangle 35">
            <a:extLst>
              <a:ext uri="{FF2B5EF4-FFF2-40B4-BE49-F238E27FC236}">
                <a16:creationId xmlns:a16="http://schemas.microsoft.com/office/drawing/2014/main" id="{5EE094F4-1966-4902-9F37-A75E3DE94D70}"/>
              </a:ext>
            </a:extLst>
          </p:cNvPr>
          <p:cNvSpPr/>
          <p:nvPr/>
        </p:nvSpPr>
        <p:spPr>
          <a:xfrm>
            <a:off x="0" y="-74952"/>
            <a:ext cx="10468477" cy="830997"/>
          </a:xfrm>
          <a:prstGeom prst="rect">
            <a:avLst/>
          </a:prstGeom>
          <a:noFill/>
          <a:ln>
            <a:noFill/>
          </a:ln>
        </p:spPr>
        <p:txBody>
          <a:bodyPr wrap="square" rtlCol="0">
            <a:spAutoFit/>
          </a:bodyPr>
          <a:lstStyle/>
          <a:p>
            <a:r>
              <a:rPr lang="en-US" sz="2400" b="1" dirty="0">
                <a:solidFill>
                  <a:schemeClr val="bg1"/>
                </a:solidFill>
                <a:latin typeface="AdvTT96740c24"/>
              </a:rPr>
              <a:t>Long-Term Safety of a Weekly and Monthly Subcutaneous Buprenorphine Depot (CAM2038) in the Treatment of Adult Outpatients with Opioid Use Disorder</a:t>
            </a:r>
            <a:r>
              <a:rPr lang="en-US" sz="2400" b="1" baseline="30000" dirty="0">
                <a:solidFill>
                  <a:schemeClr val="bg1"/>
                </a:solidFill>
                <a:latin typeface="AdvTT96740c24"/>
              </a:rPr>
              <a:t>1</a:t>
            </a:r>
          </a:p>
        </p:txBody>
      </p:sp>
      <p:sp>
        <p:nvSpPr>
          <p:cNvPr id="37" name="TextBox 36">
            <a:extLst>
              <a:ext uri="{FF2B5EF4-FFF2-40B4-BE49-F238E27FC236}">
                <a16:creationId xmlns:a16="http://schemas.microsoft.com/office/drawing/2014/main" id="{4E253529-4FB1-4E68-ADD6-CE2755BA6C52}"/>
              </a:ext>
            </a:extLst>
          </p:cNvPr>
          <p:cNvSpPr txBox="1"/>
          <p:nvPr/>
        </p:nvSpPr>
        <p:spPr>
          <a:xfrm>
            <a:off x="570810" y="5632241"/>
            <a:ext cx="1446770" cy="738664"/>
          </a:xfrm>
          <a:prstGeom prst="rect">
            <a:avLst/>
          </a:prstGeom>
          <a:noFill/>
        </p:spPr>
        <p:txBody>
          <a:bodyPr wrap="square" rtlCol="0">
            <a:spAutoFit/>
          </a:bodyPr>
          <a:lstStyle/>
          <a:p>
            <a:r>
              <a:rPr lang="en-US" sz="1400" i="1" dirty="0">
                <a:solidFill>
                  <a:srgbClr val="3C4360"/>
                </a:solidFill>
              </a:rPr>
              <a:t>See SmPC for complete AE profile</a:t>
            </a:r>
          </a:p>
        </p:txBody>
      </p:sp>
      <p:cxnSp>
        <p:nvCxnSpPr>
          <p:cNvPr id="75" name="Straight Connector 74">
            <a:extLst>
              <a:ext uri="{FF2B5EF4-FFF2-40B4-BE49-F238E27FC236}">
                <a16:creationId xmlns:a16="http://schemas.microsoft.com/office/drawing/2014/main" id="{C78FF417-AE35-46A1-8AB5-B660361713C3}"/>
              </a:ext>
            </a:extLst>
          </p:cNvPr>
          <p:cNvCxnSpPr>
            <a:cxnSpLocks/>
          </p:cNvCxnSpPr>
          <p:nvPr/>
        </p:nvCxnSpPr>
        <p:spPr>
          <a:xfrm flipV="1">
            <a:off x="6099392" y="4023016"/>
            <a:ext cx="6042656" cy="7885"/>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B1AF3F15-3536-4C4F-A1C4-21A0E714061F}"/>
              </a:ext>
            </a:extLst>
          </p:cNvPr>
          <p:cNvSpPr txBox="1"/>
          <p:nvPr/>
        </p:nvSpPr>
        <p:spPr>
          <a:xfrm>
            <a:off x="6924583" y="2962353"/>
            <a:ext cx="3698763" cy="553998"/>
          </a:xfrm>
          <a:prstGeom prst="rect">
            <a:avLst/>
          </a:prstGeom>
          <a:noFill/>
        </p:spPr>
        <p:txBody>
          <a:bodyPr wrap="square" rtlCol="0">
            <a:spAutoFit/>
          </a:bodyPr>
          <a:lstStyle/>
          <a:p>
            <a:r>
              <a:rPr lang="en-US" sz="1600" b="1" dirty="0">
                <a:solidFill>
                  <a:srgbClr val="7030A0"/>
                </a:solidFill>
              </a:rPr>
              <a:t> 20.3% reported injection-site AEs </a:t>
            </a:r>
          </a:p>
          <a:p>
            <a:r>
              <a:rPr lang="en-US" sz="1400" b="1" dirty="0">
                <a:solidFill>
                  <a:srgbClr val="7030A0"/>
                </a:solidFill>
              </a:rPr>
              <a:t> (19.8% mild/moderate; 0.4% severe)</a:t>
            </a:r>
          </a:p>
        </p:txBody>
      </p:sp>
      <p:pic>
        <p:nvPicPr>
          <p:cNvPr id="98" name="Graphic 97" descr="Man with solid fill">
            <a:extLst>
              <a:ext uri="{FF2B5EF4-FFF2-40B4-BE49-F238E27FC236}">
                <a16:creationId xmlns:a16="http://schemas.microsoft.com/office/drawing/2014/main" id="{83A563FF-66DB-4344-80F0-AFFF1AF4CF8F}"/>
              </a:ext>
            </a:extLst>
          </p:cNvPr>
          <p:cNvPicPr>
            <a:picLocks noChangeAspect="1"/>
          </p:cNvPicPr>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25899" r="21820"/>
          <a:stretch/>
        </p:blipFill>
        <p:spPr>
          <a:xfrm>
            <a:off x="6210036" y="1016670"/>
            <a:ext cx="478059" cy="914400"/>
          </a:xfrm>
          <a:prstGeom prst="rect">
            <a:avLst/>
          </a:prstGeom>
        </p:spPr>
      </p:pic>
      <p:pic>
        <p:nvPicPr>
          <p:cNvPr id="99" name="Graphic 98" descr="Woman with solid fill">
            <a:extLst>
              <a:ext uri="{FF2B5EF4-FFF2-40B4-BE49-F238E27FC236}">
                <a16:creationId xmlns:a16="http://schemas.microsoft.com/office/drawing/2014/main" id="{62B74F0C-37A6-4098-9E07-DD9F8A247108}"/>
              </a:ext>
            </a:extLst>
          </p:cNvPr>
          <p:cNvPicPr>
            <a:picLocks noChangeAspect="1"/>
          </p:cNvPicPr>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24893" r="22825"/>
          <a:stretch/>
        </p:blipFill>
        <p:spPr>
          <a:xfrm>
            <a:off x="6648700" y="1016670"/>
            <a:ext cx="478060" cy="914400"/>
          </a:xfrm>
          <a:prstGeom prst="rect">
            <a:avLst/>
          </a:prstGeom>
        </p:spPr>
      </p:pic>
      <p:pic>
        <p:nvPicPr>
          <p:cNvPr id="100" name="Graphic 99" descr="Man with solid fill">
            <a:extLst>
              <a:ext uri="{FF2B5EF4-FFF2-40B4-BE49-F238E27FC236}">
                <a16:creationId xmlns:a16="http://schemas.microsoft.com/office/drawing/2014/main" id="{47BBDD53-81B8-472D-89C8-5CF55F186BD7}"/>
              </a:ext>
            </a:extLst>
          </p:cNvPr>
          <p:cNvPicPr>
            <a:picLocks noChangeAspect="1"/>
          </p:cNvPicPr>
          <p:nvPr/>
        </p:nvPicPr>
        <p:blipFill rotWithShape="1">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l="25899" r="21820"/>
          <a:stretch/>
        </p:blipFill>
        <p:spPr>
          <a:xfrm>
            <a:off x="7101815" y="1016670"/>
            <a:ext cx="478059" cy="914400"/>
          </a:xfrm>
          <a:prstGeom prst="rect">
            <a:avLst/>
          </a:prstGeom>
        </p:spPr>
      </p:pic>
      <p:pic>
        <p:nvPicPr>
          <p:cNvPr id="101" name="Graphic 100" descr="Woman with solid fill">
            <a:extLst>
              <a:ext uri="{FF2B5EF4-FFF2-40B4-BE49-F238E27FC236}">
                <a16:creationId xmlns:a16="http://schemas.microsoft.com/office/drawing/2014/main" id="{3D533422-83D9-4B9A-9C1C-753222CC5B75}"/>
              </a:ext>
            </a:extLst>
          </p:cNvPr>
          <p:cNvPicPr>
            <a:picLocks noChangeAspect="1"/>
          </p:cNvPicPr>
          <p:nvPr/>
        </p:nvPicPr>
        <p:blipFill rotWithShape="1">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l="24893" r="22825"/>
          <a:stretch/>
        </p:blipFill>
        <p:spPr>
          <a:xfrm>
            <a:off x="7540367" y="1016670"/>
            <a:ext cx="478060" cy="914400"/>
          </a:xfrm>
          <a:prstGeom prst="rect">
            <a:avLst/>
          </a:prstGeom>
        </p:spPr>
      </p:pic>
      <p:pic>
        <p:nvPicPr>
          <p:cNvPr id="102" name="Graphic 101" descr="Man with solid fill">
            <a:extLst>
              <a:ext uri="{FF2B5EF4-FFF2-40B4-BE49-F238E27FC236}">
                <a16:creationId xmlns:a16="http://schemas.microsoft.com/office/drawing/2014/main" id="{C4A5D63B-B754-415B-9DAC-A42A34E8EAFC}"/>
              </a:ext>
            </a:extLst>
          </p:cNvPr>
          <p:cNvPicPr>
            <a:picLocks noChangeAspect="1"/>
          </p:cNvPicPr>
          <p:nvPr/>
        </p:nvPicPr>
        <p:blipFill rotWithShape="1">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l="25899" r="21820"/>
          <a:stretch/>
        </p:blipFill>
        <p:spPr>
          <a:xfrm>
            <a:off x="8011632" y="1016670"/>
            <a:ext cx="478059" cy="914400"/>
          </a:xfrm>
          <a:prstGeom prst="rect">
            <a:avLst/>
          </a:prstGeom>
        </p:spPr>
      </p:pic>
      <p:pic>
        <p:nvPicPr>
          <p:cNvPr id="103" name="Graphic 102" descr="Woman with solid fill">
            <a:extLst>
              <a:ext uri="{FF2B5EF4-FFF2-40B4-BE49-F238E27FC236}">
                <a16:creationId xmlns:a16="http://schemas.microsoft.com/office/drawing/2014/main" id="{DDAF4E1B-D6E7-4F34-979B-9F88AFF888DE}"/>
              </a:ext>
            </a:extLst>
          </p:cNvPr>
          <p:cNvPicPr>
            <a:picLocks noChangeAspect="1"/>
          </p:cNvPicPr>
          <p:nvPr/>
        </p:nvPicPr>
        <p:blipFill rotWithShape="1">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l="24893" r="22825"/>
          <a:stretch/>
        </p:blipFill>
        <p:spPr>
          <a:xfrm>
            <a:off x="8450184" y="1016670"/>
            <a:ext cx="478060" cy="914400"/>
          </a:xfrm>
          <a:prstGeom prst="rect">
            <a:avLst/>
          </a:prstGeom>
        </p:spPr>
      </p:pic>
      <p:pic>
        <p:nvPicPr>
          <p:cNvPr id="104" name="Graphic 103" descr="Man with solid fill">
            <a:extLst>
              <a:ext uri="{FF2B5EF4-FFF2-40B4-BE49-F238E27FC236}">
                <a16:creationId xmlns:a16="http://schemas.microsoft.com/office/drawing/2014/main" id="{A9BDE040-D217-4C3A-B99B-879E0004907D}"/>
              </a:ext>
            </a:extLst>
          </p:cNvPr>
          <p:cNvPicPr>
            <a:picLocks noChangeAspect="1"/>
          </p:cNvPicPr>
          <p:nvPr/>
        </p:nvPicPr>
        <p:blipFill rotWithShape="1">
          <a:blip r:embed="rId10">
            <a:extLst>
              <a:ext uri="{28A0092B-C50C-407E-A947-70E740481C1C}">
                <a14:useLocalDpi xmlns:a14="http://schemas.microsoft.com/office/drawing/2010/main" val="0"/>
              </a:ext>
              <a:ext uri="{96DAC541-7B7A-43D3-8B79-37D633B846F1}">
                <asvg:svgBlip xmlns:asvg="http://schemas.microsoft.com/office/drawing/2016/SVG/main" r:embed="rId14"/>
              </a:ext>
            </a:extLst>
          </a:blip>
          <a:srcRect l="25899" r="48959"/>
          <a:stretch/>
        </p:blipFill>
        <p:spPr>
          <a:xfrm>
            <a:off x="8889854" y="1016670"/>
            <a:ext cx="229896" cy="914400"/>
          </a:xfrm>
          <a:prstGeom prst="rect">
            <a:avLst/>
          </a:prstGeom>
        </p:spPr>
      </p:pic>
      <p:cxnSp>
        <p:nvCxnSpPr>
          <p:cNvPr id="105" name="Straight Arrow Connector 104">
            <a:extLst>
              <a:ext uri="{FF2B5EF4-FFF2-40B4-BE49-F238E27FC236}">
                <a16:creationId xmlns:a16="http://schemas.microsoft.com/office/drawing/2014/main" id="{6610FFC1-7E5E-462A-9DFF-B8766FD7125F}"/>
              </a:ext>
            </a:extLst>
          </p:cNvPr>
          <p:cNvCxnSpPr>
            <a:cxnSpLocks/>
          </p:cNvCxnSpPr>
          <p:nvPr/>
        </p:nvCxnSpPr>
        <p:spPr>
          <a:xfrm>
            <a:off x="6388120" y="2221138"/>
            <a:ext cx="2708757" cy="0"/>
          </a:xfrm>
          <a:prstGeom prst="straightConnector1">
            <a:avLst/>
          </a:prstGeom>
          <a:ln w="28575">
            <a:solidFill>
              <a:srgbClr val="3C4360"/>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pic>
        <p:nvPicPr>
          <p:cNvPr id="106" name="Graphic 105" descr="Man outline">
            <a:extLst>
              <a:ext uri="{FF2B5EF4-FFF2-40B4-BE49-F238E27FC236}">
                <a16:creationId xmlns:a16="http://schemas.microsoft.com/office/drawing/2014/main" id="{7E3E750E-C403-4DC5-BD51-FD72A4D16B1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554077" y="1016670"/>
            <a:ext cx="914400" cy="914400"/>
          </a:xfrm>
          <a:prstGeom prst="rect">
            <a:avLst/>
          </a:prstGeom>
        </p:spPr>
      </p:pic>
      <p:pic>
        <p:nvPicPr>
          <p:cNvPr id="107" name="Graphic 106" descr="Woman outline">
            <a:extLst>
              <a:ext uri="{FF2B5EF4-FFF2-40B4-BE49-F238E27FC236}">
                <a16:creationId xmlns:a16="http://schemas.microsoft.com/office/drawing/2014/main" id="{B1A0BE2B-4865-4699-BFE7-A92FDD6A1B62}"/>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985529" y="1016670"/>
            <a:ext cx="914400" cy="914400"/>
          </a:xfrm>
          <a:prstGeom prst="rect">
            <a:avLst/>
          </a:prstGeom>
        </p:spPr>
      </p:pic>
      <p:pic>
        <p:nvPicPr>
          <p:cNvPr id="108" name="Graphic 107" descr="Woman outline">
            <a:extLst>
              <a:ext uri="{FF2B5EF4-FFF2-40B4-BE49-F238E27FC236}">
                <a16:creationId xmlns:a16="http://schemas.microsoft.com/office/drawing/2014/main" id="{B6530758-D98A-48A0-A418-141763881EA4}"/>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096877" y="1016670"/>
            <a:ext cx="914400" cy="914400"/>
          </a:xfrm>
          <a:prstGeom prst="rect">
            <a:avLst/>
          </a:prstGeom>
        </p:spPr>
      </p:pic>
      <p:pic>
        <p:nvPicPr>
          <p:cNvPr id="109" name="Graphic 108" descr="Man outline">
            <a:extLst>
              <a:ext uri="{FF2B5EF4-FFF2-40B4-BE49-F238E27FC236}">
                <a16:creationId xmlns:a16="http://schemas.microsoft.com/office/drawing/2014/main" id="{B2AD1F7E-D814-479D-BA03-C5A4DFA730F6}"/>
              </a:ext>
            </a:extLst>
          </p:cNvPr>
          <p:cNvPicPr>
            <a:picLocks noChangeAspect="1"/>
          </p:cNvPicPr>
          <p:nvPr/>
        </p:nvPicPr>
        <p:blipFill rotWithShape="1">
          <a:blip r:embed="rId15">
            <a:extLst>
              <a:ext uri="{28A0092B-C50C-407E-A947-70E740481C1C}">
                <a14:useLocalDpi xmlns:a14="http://schemas.microsoft.com/office/drawing/2010/main" val="0"/>
              </a:ext>
              <a:ext uri="{96DAC541-7B7A-43D3-8B79-37D633B846F1}">
                <asvg:svgBlip xmlns:asvg="http://schemas.microsoft.com/office/drawing/2016/SVG/main" r:embed="rId19"/>
              </a:ext>
            </a:extLst>
          </a:blip>
          <a:srcRect l="48461"/>
          <a:stretch/>
        </p:blipFill>
        <p:spPr>
          <a:xfrm>
            <a:off x="9114138" y="1016670"/>
            <a:ext cx="471272" cy="914400"/>
          </a:xfrm>
          <a:prstGeom prst="rect">
            <a:avLst/>
          </a:prstGeom>
        </p:spPr>
      </p:pic>
      <p:sp>
        <p:nvSpPr>
          <p:cNvPr id="110" name="TextBox 109">
            <a:extLst>
              <a:ext uri="{FF2B5EF4-FFF2-40B4-BE49-F238E27FC236}">
                <a16:creationId xmlns:a16="http://schemas.microsoft.com/office/drawing/2014/main" id="{B487EBC7-EB40-4949-9C62-04184B7EE113}"/>
              </a:ext>
            </a:extLst>
          </p:cNvPr>
          <p:cNvSpPr txBox="1"/>
          <p:nvPr/>
        </p:nvSpPr>
        <p:spPr>
          <a:xfrm>
            <a:off x="9132389" y="2049762"/>
            <a:ext cx="3174593" cy="553998"/>
          </a:xfrm>
          <a:prstGeom prst="rect">
            <a:avLst/>
          </a:prstGeom>
          <a:noFill/>
        </p:spPr>
        <p:txBody>
          <a:bodyPr wrap="square" rtlCol="0">
            <a:spAutoFit/>
          </a:bodyPr>
          <a:lstStyle/>
          <a:p>
            <a:r>
              <a:rPr lang="en-US" sz="1600" b="1" dirty="0">
                <a:solidFill>
                  <a:srgbClr val="3C4360"/>
                </a:solidFill>
              </a:rPr>
              <a:t>63.0% of participants reported AEs </a:t>
            </a:r>
            <a:r>
              <a:rPr lang="en-US" sz="1400" b="1" dirty="0">
                <a:solidFill>
                  <a:srgbClr val="3C4360"/>
                </a:solidFill>
              </a:rPr>
              <a:t>(56.4% mild/moderate; 6.6% severe)</a:t>
            </a:r>
          </a:p>
        </p:txBody>
      </p:sp>
      <p:pic>
        <p:nvPicPr>
          <p:cNvPr id="111" name="Graphic 110" descr="Man with solid fill">
            <a:extLst>
              <a:ext uri="{FF2B5EF4-FFF2-40B4-BE49-F238E27FC236}">
                <a16:creationId xmlns:a16="http://schemas.microsoft.com/office/drawing/2014/main" id="{D185C45B-7C06-42FA-A7B9-6AE8AFEAD341}"/>
              </a:ext>
            </a:extLst>
          </p:cNvPr>
          <p:cNvPicPr>
            <a:picLocks noChangeAspect="1"/>
          </p:cNvPicPr>
          <p:nvPr/>
        </p:nvPicPr>
        <p:blipFill rotWithShape="1">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rcRect l="25899" r="48959"/>
          <a:stretch/>
        </p:blipFill>
        <p:spPr>
          <a:xfrm>
            <a:off x="7096498" y="1016670"/>
            <a:ext cx="229896" cy="914400"/>
          </a:xfrm>
          <a:prstGeom prst="rect">
            <a:avLst/>
          </a:prstGeom>
        </p:spPr>
      </p:pic>
      <p:cxnSp>
        <p:nvCxnSpPr>
          <p:cNvPr id="112" name="Straight Arrow Connector 111">
            <a:extLst>
              <a:ext uri="{FF2B5EF4-FFF2-40B4-BE49-F238E27FC236}">
                <a16:creationId xmlns:a16="http://schemas.microsoft.com/office/drawing/2014/main" id="{F81F463E-20D9-4AA5-8F37-7FC3822BDCED}"/>
              </a:ext>
            </a:extLst>
          </p:cNvPr>
          <p:cNvCxnSpPr>
            <a:cxnSpLocks/>
          </p:cNvCxnSpPr>
          <p:nvPr/>
        </p:nvCxnSpPr>
        <p:spPr>
          <a:xfrm>
            <a:off x="6388120" y="2717333"/>
            <a:ext cx="882341" cy="0"/>
          </a:xfrm>
          <a:prstGeom prst="straightConnector1">
            <a:avLst/>
          </a:prstGeom>
          <a:ln w="28575">
            <a:solidFill>
              <a:srgbClr val="576C97"/>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CFAA87E6-D632-41B7-9EAB-9CDD15663F0B}"/>
              </a:ext>
            </a:extLst>
          </p:cNvPr>
          <p:cNvSpPr txBox="1"/>
          <p:nvPr/>
        </p:nvSpPr>
        <p:spPr>
          <a:xfrm>
            <a:off x="7289227" y="2557693"/>
            <a:ext cx="4401294" cy="338554"/>
          </a:xfrm>
          <a:prstGeom prst="rect">
            <a:avLst/>
          </a:prstGeom>
          <a:noFill/>
        </p:spPr>
        <p:txBody>
          <a:bodyPr wrap="square" rtlCol="0">
            <a:spAutoFit/>
          </a:bodyPr>
          <a:lstStyle/>
          <a:p>
            <a:r>
              <a:rPr lang="en-US" sz="1600" b="1" dirty="0">
                <a:solidFill>
                  <a:srgbClr val="576C97"/>
                </a:solidFill>
              </a:rPr>
              <a:t>26.4% reported PRB-related AEs</a:t>
            </a:r>
          </a:p>
        </p:txBody>
      </p:sp>
      <p:pic>
        <p:nvPicPr>
          <p:cNvPr id="114" name="Graphic 113" descr="Man with solid fill">
            <a:extLst>
              <a:ext uri="{FF2B5EF4-FFF2-40B4-BE49-F238E27FC236}">
                <a16:creationId xmlns:a16="http://schemas.microsoft.com/office/drawing/2014/main" id="{922DBD5D-AB48-4DA9-BE72-76EF85ACDA62}"/>
              </a:ext>
            </a:extLst>
          </p:cNvPr>
          <p:cNvPicPr>
            <a:picLocks noChangeAspect="1"/>
          </p:cNvPicPr>
          <p:nvPr/>
        </p:nvPicPr>
        <p:blipFill rotWithShape="1">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rcRect l="25899" r="48959"/>
          <a:stretch/>
        </p:blipFill>
        <p:spPr>
          <a:xfrm>
            <a:off x="6207807" y="1016670"/>
            <a:ext cx="229896" cy="914400"/>
          </a:xfrm>
          <a:prstGeom prst="rect">
            <a:avLst/>
          </a:prstGeom>
        </p:spPr>
      </p:pic>
      <p:cxnSp>
        <p:nvCxnSpPr>
          <p:cNvPr id="115" name="Straight Arrow Connector 114">
            <a:extLst>
              <a:ext uri="{FF2B5EF4-FFF2-40B4-BE49-F238E27FC236}">
                <a16:creationId xmlns:a16="http://schemas.microsoft.com/office/drawing/2014/main" id="{6C47677C-61B7-4BA3-9ADE-2D21EC59359A}"/>
              </a:ext>
            </a:extLst>
          </p:cNvPr>
          <p:cNvCxnSpPr>
            <a:cxnSpLocks/>
          </p:cNvCxnSpPr>
          <p:nvPr/>
        </p:nvCxnSpPr>
        <p:spPr>
          <a:xfrm>
            <a:off x="6388119" y="3122751"/>
            <a:ext cx="536464" cy="0"/>
          </a:xfrm>
          <a:prstGeom prst="straightConnector1">
            <a:avLst/>
          </a:prstGeom>
          <a:ln w="28575">
            <a:solidFill>
              <a:srgbClr val="7030A0"/>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179505A4-F046-42B9-85A2-9EFA078BEF4F}"/>
              </a:ext>
            </a:extLst>
          </p:cNvPr>
          <p:cNvSpPr txBox="1"/>
          <p:nvPr/>
        </p:nvSpPr>
        <p:spPr>
          <a:xfrm>
            <a:off x="6311885" y="3494120"/>
            <a:ext cx="4652447" cy="338554"/>
          </a:xfrm>
          <a:prstGeom prst="rect">
            <a:avLst/>
          </a:prstGeom>
          <a:noFill/>
        </p:spPr>
        <p:txBody>
          <a:bodyPr wrap="square" rtlCol="0">
            <a:spAutoFit/>
          </a:bodyPr>
          <a:lstStyle/>
          <a:p>
            <a:pPr algn="ctr"/>
            <a:r>
              <a:rPr lang="en-US" sz="1600" b="1" dirty="0">
                <a:solidFill>
                  <a:srgbClr val="993366"/>
                </a:solidFill>
              </a:rPr>
              <a:t>5.3% experienced ≥</a:t>
            </a:r>
            <a:r>
              <a:rPr lang="en-US" sz="1600" b="1">
                <a:solidFill>
                  <a:srgbClr val="993366"/>
                </a:solidFill>
              </a:rPr>
              <a:t>1 serious </a:t>
            </a:r>
            <a:r>
              <a:rPr lang="en-US" sz="1600" b="1" dirty="0">
                <a:solidFill>
                  <a:srgbClr val="993366"/>
                </a:solidFill>
              </a:rPr>
              <a:t>AE (not drug-related)</a:t>
            </a:r>
          </a:p>
        </p:txBody>
      </p:sp>
      <p:cxnSp>
        <p:nvCxnSpPr>
          <p:cNvPr id="117" name="Straight Arrow Connector 116">
            <a:extLst>
              <a:ext uri="{FF2B5EF4-FFF2-40B4-BE49-F238E27FC236}">
                <a16:creationId xmlns:a16="http://schemas.microsoft.com/office/drawing/2014/main" id="{4036E790-3DA6-425C-A4A9-A0A8E67A892B}"/>
              </a:ext>
            </a:extLst>
          </p:cNvPr>
          <p:cNvCxnSpPr>
            <a:cxnSpLocks/>
          </p:cNvCxnSpPr>
          <p:nvPr/>
        </p:nvCxnSpPr>
        <p:spPr>
          <a:xfrm>
            <a:off x="6388119" y="3653505"/>
            <a:ext cx="61058" cy="0"/>
          </a:xfrm>
          <a:prstGeom prst="straightConnector1">
            <a:avLst/>
          </a:prstGeom>
          <a:ln w="28575">
            <a:solidFill>
              <a:srgbClr val="993366"/>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9D10C6EC-13CC-4480-AE09-B9D2578A12A1}"/>
              </a:ext>
            </a:extLst>
          </p:cNvPr>
          <p:cNvSpPr txBox="1"/>
          <p:nvPr/>
        </p:nvSpPr>
        <p:spPr>
          <a:xfrm>
            <a:off x="-330273" y="3301230"/>
            <a:ext cx="4581526" cy="1200329"/>
          </a:xfrm>
          <a:prstGeom prst="rect">
            <a:avLst/>
          </a:prstGeom>
          <a:noFill/>
        </p:spPr>
        <p:txBody>
          <a:bodyPr wrap="square" rtlCol="0">
            <a:spAutoFit/>
          </a:bodyPr>
          <a:lstStyle/>
          <a:p>
            <a:pPr algn="ctr"/>
            <a:r>
              <a:rPr lang="en-US" sz="2400" b="1" dirty="0">
                <a:solidFill>
                  <a:srgbClr val="3C4360"/>
                </a:solidFill>
              </a:rPr>
              <a:t>Approximately 70% of trial participants completed the </a:t>
            </a:r>
            <a:br>
              <a:rPr lang="en-US" sz="2400" b="1" dirty="0">
                <a:solidFill>
                  <a:srgbClr val="3C4360"/>
                </a:solidFill>
              </a:rPr>
            </a:br>
            <a:r>
              <a:rPr lang="en-US" sz="2400" b="1" dirty="0">
                <a:solidFill>
                  <a:srgbClr val="3C4360"/>
                </a:solidFill>
              </a:rPr>
              <a:t>48-week treatment period</a:t>
            </a:r>
            <a:endParaRPr lang="en-US" b="1" dirty="0">
              <a:solidFill>
                <a:srgbClr val="3C4360"/>
              </a:solidFill>
            </a:endParaRPr>
          </a:p>
        </p:txBody>
      </p:sp>
      <p:cxnSp>
        <p:nvCxnSpPr>
          <p:cNvPr id="126" name="Straight Connector 125">
            <a:extLst>
              <a:ext uri="{FF2B5EF4-FFF2-40B4-BE49-F238E27FC236}">
                <a16:creationId xmlns:a16="http://schemas.microsoft.com/office/drawing/2014/main" id="{BD54E1D7-D57D-4816-B29F-9DF92D422CD1}"/>
              </a:ext>
            </a:extLst>
          </p:cNvPr>
          <p:cNvCxnSpPr>
            <a:cxnSpLocks/>
          </p:cNvCxnSpPr>
          <p:nvPr/>
        </p:nvCxnSpPr>
        <p:spPr>
          <a:xfrm flipV="1">
            <a:off x="6099392" y="5097632"/>
            <a:ext cx="6042656" cy="7885"/>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240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04F7D2-115F-4BE0-B7E7-09C0B2FD33F2}"/>
              </a:ext>
            </a:extLst>
          </p:cNvPr>
          <p:cNvSpPr>
            <a:spLocks noGrp="1"/>
          </p:cNvSpPr>
          <p:nvPr>
            <p:ph type="title"/>
          </p:nvPr>
        </p:nvSpPr>
        <p:spPr>
          <a:xfrm>
            <a:off x="89050" y="238335"/>
            <a:ext cx="10515600" cy="650874"/>
          </a:xfrm>
        </p:spPr>
        <p:txBody>
          <a:bodyPr>
            <a:normAutofit fontScale="90000"/>
          </a:bodyPr>
          <a:lstStyle/>
          <a:p>
            <a:br>
              <a:rPr lang="en-GB" sz="1800" b="0" i="0" u="none" strike="noStrike" baseline="0" dirty="0">
                <a:solidFill>
                  <a:srgbClr val="000000"/>
                </a:solidFill>
                <a:latin typeface="Univers" panose="020B0503020202020204" pitchFamily="34" charset="0"/>
              </a:rPr>
            </a:br>
            <a:r>
              <a:rPr lang="en-GB" sz="1800" b="1" dirty="0">
                <a:solidFill>
                  <a:srgbClr val="782168"/>
                </a:solidFill>
                <a:latin typeface="Univers" panose="020B0503020202020204" pitchFamily="34" charset="0"/>
              </a:rPr>
              <a:t>Prescribing Information for </a:t>
            </a:r>
            <a:r>
              <a:rPr lang="en-GB" sz="1800" b="1" dirty="0" err="1">
                <a:solidFill>
                  <a:srgbClr val="782168"/>
                </a:solidFill>
                <a:latin typeface="Univers" panose="020B0503020202020204" pitchFamily="34" charset="0"/>
              </a:rPr>
              <a:t>Buvidal</a:t>
            </a:r>
            <a:r>
              <a:rPr lang="en-GB" sz="1800" b="1" dirty="0">
                <a:solidFill>
                  <a:srgbClr val="782168"/>
                </a:solidFill>
                <a:latin typeface="Univers" panose="020B0503020202020204" pitchFamily="34" charset="0"/>
              </a:rPr>
              <a:t> (buprenorphine prolonged-release solution for injection)  </a:t>
            </a:r>
            <a:br>
              <a:rPr lang="en-GB" sz="1800" b="0" i="0" u="none" strike="noStrike" baseline="0" dirty="0">
                <a:latin typeface="Univers" panose="020B0503020202020204" pitchFamily="34" charset="0"/>
              </a:rPr>
            </a:br>
            <a:r>
              <a:rPr lang="en-GB" sz="1800" b="0" i="0" u="none" strike="noStrike" baseline="0" dirty="0">
                <a:solidFill>
                  <a:schemeClr val="tx1"/>
                </a:solidFill>
                <a:latin typeface="Univers" panose="020B0503020202020204" pitchFamily="34" charset="0"/>
              </a:rPr>
              <a:t>Please refer to the Summary of Product Characteristics (SmPC) before prescribing</a:t>
            </a:r>
            <a:endParaRPr lang="en-GB" dirty="0">
              <a:solidFill>
                <a:schemeClr val="tx1"/>
              </a:solidFill>
              <a:latin typeface="Univers" panose="020B0503020202020204" pitchFamily="34" charset="0"/>
            </a:endParaRPr>
          </a:p>
        </p:txBody>
      </p:sp>
      <p:sp>
        <p:nvSpPr>
          <p:cNvPr id="10" name="TextBox 9">
            <a:extLst>
              <a:ext uri="{FF2B5EF4-FFF2-40B4-BE49-F238E27FC236}">
                <a16:creationId xmlns:a16="http://schemas.microsoft.com/office/drawing/2014/main" id="{B8CC5283-4CAC-46F6-B3B1-AD8E35623126}"/>
              </a:ext>
            </a:extLst>
          </p:cNvPr>
          <p:cNvSpPr txBox="1"/>
          <p:nvPr/>
        </p:nvSpPr>
        <p:spPr>
          <a:xfrm>
            <a:off x="89049" y="1015593"/>
            <a:ext cx="4054325" cy="5801588"/>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Active ingredient: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Prolonged-release solution for injection in pre-filled syringes. Weekly injection (8 mg, 16 mg, 24 mg, 32 mg) or monthly injection (64 mg, 96 mg, 128 mg, 160 mg).</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Indication: </a:t>
            </a:r>
            <a:r>
              <a:rPr lang="en-GB" sz="900" dirty="0">
                <a:effectLst/>
                <a:latin typeface="Calibri" panose="020F0502020204030204" pitchFamily="34" charset="0"/>
                <a:ea typeface="Calibri" panose="020F0502020204030204" pitchFamily="34" charset="0"/>
                <a:cs typeface="Times New Roman" panose="02020603050405020304" pitchFamily="18" charset="0"/>
              </a:rPr>
              <a:t>Treatment of opioid dependence within a framework of medical, social and psychological treatment. Treatment is intended for use in adults and adolescents aged 16 years or over.</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Dosage: </a:t>
            </a:r>
            <a:r>
              <a:rPr lang="en-GB" sz="900" dirty="0">
                <a:effectLst/>
                <a:latin typeface="Calibri" panose="020F0502020204030204" pitchFamily="34" charset="0"/>
                <a:ea typeface="Calibri" panose="020F0502020204030204" pitchFamily="34" charset="0"/>
                <a:cs typeface="Times New Roman" panose="02020603050405020304" pitchFamily="18" charset="0"/>
              </a:rPr>
              <a:t>To avoid precipitated withdrawal, initiate when objective and clear signs of mild to moderate withdrawal are evident, considering the duration of action of the opioid, time since last dose and degree of opioid dependence. Do not start until ≥6 hours after last heroin or short-acting opioid. Reduce methadone to ≤30 mg/day and start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≥24 hours after the last methadone dose.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may trigger withdrawal symptoms in methadone-dependent patients.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Initiation in patients not already receiving buprenorphine:</a:t>
            </a:r>
            <a:r>
              <a:rPr lang="en-GB" sz="900" dirty="0">
                <a:effectLst/>
                <a:latin typeface="Calibri" panose="020F0502020204030204" pitchFamily="34" charset="0"/>
                <a:ea typeface="Calibri" panose="020F0502020204030204" pitchFamily="34" charset="0"/>
                <a:cs typeface="Times New Roman" panose="02020603050405020304" pitchFamily="18" charset="0"/>
              </a:rPr>
              <a:t> Patients not previously exposed to buprenorphine, administer 4 mg sublingual buprenorphine and observe for an hour to confirm tolerability. Recommended starting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is 16 mg, with one or two additional 8 mg doses at least 1 day apart (target dose of 24 mg or 32 mg during the first week). The dose for the second week is the total dose administered during the first week. May transfer to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 after four weeks and once stabilised.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Switching from sublingual buprenorphine</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Switch directly to weekly or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starting on the day after the last sublingual buprenorphine dose. See SmPC for dose recommendations.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Maintenance:</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Weekly or monthly as needed. One supplemental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8 mg dose may be administered between regular weekly or monthly doses (except 160mg). The maximum dose is 32 mg weekly, with an additional 8 mg dose, or 160mg monthly. </a:t>
            </a:r>
            <a:r>
              <a:rPr lang="en-GB" sz="900" i="1" dirty="0">
                <a:effectLst/>
                <a:latin typeface="Calibri" panose="020F0502020204030204" pitchFamily="34" charset="0"/>
                <a:ea typeface="Calibri" panose="020F0502020204030204" pitchFamily="34" charset="0"/>
                <a:cs typeface="Times New Roman" panose="02020603050405020304" pitchFamily="18" charset="0"/>
              </a:rPr>
              <a:t>W</a:t>
            </a:r>
            <a:r>
              <a:rPr lang="en-GB" sz="900" dirty="0">
                <a:effectLst/>
                <a:latin typeface="Calibri" panose="020F0502020204030204" pitchFamily="34" charset="0"/>
                <a:ea typeface="Calibri" panose="020F0502020204030204" pitchFamily="34" charset="0"/>
                <a:cs typeface="Times New Roman" panose="02020603050405020304" pitchFamily="18" charset="0"/>
              </a:rPr>
              <a:t>eekly doses may be administered up to 2 days before or after the weekly time point, and monthly doses may be administered up to 1 week before or after the monthly time point. If a dose is missed, administer the next dose as soon as practical.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Termination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Consider prolonged-release characteristics and any withdrawal symptoms. If switching to sublingual buprenorphine, do so one week after the last weekly dose or one month after the last monthly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Elderly:</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No dosing recommendations over 65 years. Consider renal and hepatic function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Administration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Administration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is restricted to healthcare professionals only. For subcutaneous administration only. Inject slowly and completely into sufficient subcutaneous tissue of the buttock, thigh, abdomen, or upper arm area. Do not re-inject the same injection site for at least 8 weeks (each area can have multiple injection sites).</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Contraindications: </a:t>
            </a:r>
            <a:r>
              <a:rPr lang="en-GB" sz="900" dirty="0">
                <a:effectLst/>
                <a:latin typeface="Calibri" panose="020F0502020204030204" pitchFamily="34" charset="0"/>
                <a:ea typeface="Calibri" panose="020F0502020204030204" pitchFamily="34" charset="0"/>
                <a:cs typeface="Times New Roman" panose="02020603050405020304" pitchFamily="18" charset="0"/>
              </a:rPr>
              <a:t>Hypersensitivity to buprenorphine or excipients. Severe respiratory insufficiency. Severe hepatic impairment. Acute alcoholism or </a:t>
            </a:r>
            <a:r>
              <a:rPr lang="en-GB" sz="900" i="1" dirty="0">
                <a:effectLst/>
                <a:latin typeface="Calibri" panose="020F0502020204030204" pitchFamily="34" charset="0"/>
                <a:ea typeface="Calibri" panose="020F0502020204030204" pitchFamily="34" charset="0"/>
                <a:cs typeface="Times New Roman" panose="02020603050405020304" pitchFamily="18" charset="0"/>
              </a:rPr>
              <a:t>delirium tremens.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D34BE7F-650E-4D16-9FFF-926CEDB47D21}"/>
              </a:ext>
            </a:extLst>
          </p:cNvPr>
          <p:cNvSpPr/>
          <p:nvPr/>
        </p:nvSpPr>
        <p:spPr>
          <a:xfrm>
            <a:off x="8177349" y="5249432"/>
            <a:ext cx="3810821" cy="984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phik regular"/>
              <a:ea typeface="+mn-ea"/>
              <a:cs typeface="+mn-cs"/>
            </a:endParaRPr>
          </a:p>
        </p:txBody>
      </p:sp>
      <p:sp>
        <p:nvSpPr>
          <p:cNvPr id="5" name="TextBox 4">
            <a:extLst>
              <a:ext uri="{FF2B5EF4-FFF2-40B4-BE49-F238E27FC236}">
                <a16:creationId xmlns:a16="http://schemas.microsoft.com/office/drawing/2014/main" id="{3C10D362-E96C-C3FE-34EA-4F7D1F9EA478}"/>
              </a:ext>
            </a:extLst>
          </p:cNvPr>
          <p:cNvSpPr txBox="1"/>
          <p:nvPr/>
        </p:nvSpPr>
        <p:spPr>
          <a:xfrm>
            <a:off x="8184711" y="5265172"/>
            <a:ext cx="3800284" cy="974882"/>
          </a:xfrm>
          <a:prstGeom prst="rect">
            <a:avLst/>
          </a:prstGeom>
          <a:noFill/>
        </p:spPr>
        <p:txBody>
          <a:bodyPr wrap="square">
            <a:spAutoFit/>
          </a:bodyPr>
          <a:lstStyle/>
          <a:p>
            <a:pPr algn="ctr">
              <a:lnSpc>
                <a:spcPct val="107000"/>
              </a:lnSpc>
              <a:spcAft>
                <a:spcPts val="800"/>
              </a:spcAft>
            </a:pPr>
            <a:r>
              <a:rPr lang="en-GB" sz="900" b="1" dirty="0">
                <a:effectLst/>
                <a:latin typeface="Calibri" panose="020F0502020204030204" pitchFamily="34" charset="0"/>
                <a:ea typeface="Calibri" panose="020F0502020204030204" pitchFamily="34" charset="0"/>
                <a:cs typeface="Calibri" panose="020F0502020204030204" pitchFamily="34" charset="0"/>
              </a:rPr>
              <a:t>Adverse events should be reported. Reporting forms and information can be found at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2"/>
              </a:rPr>
              <a:t>www.mhra.gov.uk/yellowcard</a:t>
            </a:r>
            <a:r>
              <a:rPr lang="en-GB" sz="900" b="1" dirty="0">
                <a:solidFill>
                  <a:srgbClr val="0000FF"/>
                </a:solidFill>
                <a:effectLst/>
                <a:latin typeface="Calibri" panose="020F0502020204030204" pitchFamily="34" charset="0"/>
                <a:ea typeface="SimSun" panose="02010600030101010101" pitchFamily="2" charset="-122"/>
                <a:cs typeface="Calibri" panose="020F0502020204030204" pitchFamily="34" charset="0"/>
              </a:rPr>
              <a:t> </a:t>
            </a:r>
            <a:r>
              <a:rPr lang="en-GB" sz="900" b="1" dirty="0">
                <a:effectLst/>
                <a:latin typeface="Calibri" panose="020F0502020204030204" pitchFamily="34" charset="0"/>
                <a:ea typeface="SimSun" panose="02010600030101010101" pitchFamily="2" charset="-122"/>
                <a:cs typeface="Calibri" panose="020F0502020204030204" pitchFamily="34" charset="0"/>
              </a:rPr>
              <a:t>(</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or search for MHRA Yellow Card in the Google Play or Apple App Store) for the UK and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3"/>
              </a:rPr>
              <a:t>http://www.hpra.ie/homepage/about-us/report-an-issue</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for Ireland</a:t>
            </a:r>
            <a:r>
              <a:rPr lang="en-GB" sz="900" b="1" dirty="0">
                <a:effectLst/>
                <a:latin typeface="Calibri" panose="020F0502020204030204" pitchFamily="34" charset="0"/>
                <a:ea typeface="Calibri" panose="020F0502020204030204" pitchFamily="34" charset="0"/>
                <a:cs typeface="Calibri" panose="020F0502020204030204" pitchFamily="34" charset="0"/>
              </a:rPr>
              <a:t>. Adverse events should also be reported to Camurus AB via email: </a:t>
            </a:r>
            <a:r>
              <a:rPr lang="en-GB" sz="9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safety@camurus.com</a:t>
            </a:r>
            <a:r>
              <a:rPr lang="en-GB" sz="900" b="1"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black and purple text with white text&#10;&#10;Description automatically generated">
            <a:extLst>
              <a:ext uri="{FF2B5EF4-FFF2-40B4-BE49-F238E27FC236}">
                <a16:creationId xmlns:a16="http://schemas.microsoft.com/office/drawing/2014/main" id="{6B7ED424-F65A-4142-429A-C9BF85402F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4569" y="19553"/>
            <a:ext cx="1622788" cy="1053190"/>
          </a:xfrm>
          <a:prstGeom prst="rect">
            <a:avLst/>
          </a:prstGeom>
        </p:spPr>
      </p:pic>
      <p:sp>
        <p:nvSpPr>
          <p:cNvPr id="2" name="TextBox 1">
            <a:extLst>
              <a:ext uri="{FF2B5EF4-FFF2-40B4-BE49-F238E27FC236}">
                <a16:creationId xmlns:a16="http://schemas.microsoft.com/office/drawing/2014/main" id="{74E8FFED-BA28-3778-8340-7F7EE1A98505}"/>
              </a:ext>
            </a:extLst>
          </p:cNvPr>
          <p:cNvSpPr txBox="1"/>
          <p:nvPr/>
        </p:nvSpPr>
        <p:spPr>
          <a:xfrm>
            <a:off x="4080811" y="1015593"/>
            <a:ext cx="4054325" cy="5216813"/>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Special warnings and precautions for use: </a:t>
            </a:r>
            <a:r>
              <a:rPr lang="en-GB" sz="900" dirty="0">
                <a:effectLst/>
                <a:latin typeface="Calibri" panose="020F0502020204030204" pitchFamily="34" charset="0"/>
                <a:ea typeface="Calibri" panose="020F0502020204030204" pitchFamily="34" charset="0"/>
                <a:cs typeface="Times New Roman" panose="02020603050405020304" pitchFamily="18" charset="0"/>
              </a:rPr>
              <a:t>Must not be administered intravenously, intramuscularly or intradermally. Monitor for any attempts to remove the depot. Some precautions associated with buprenorphine class.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Prolonged-release properties</a:t>
            </a:r>
            <a:r>
              <a:rPr lang="en-GB" sz="900" dirty="0">
                <a:effectLst/>
                <a:latin typeface="Calibri" panose="020F0502020204030204" pitchFamily="34" charset="0"/>
                <a:ea typeface="Calibri" panose="020F0502020204030204" pitchFamily="34" charset="0"/>
                <a:cs typeface="Times New Roman" panose="02020603050405020304" pitchFamily="18" charset="0"/>
              </a:rPr>
              <a:t> of the product should be considered during treatment. Patients with concomitant medicines and/or co-morbidities should be monitored for signs and symptoms of toxicity, overdose or withdrawal.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Respiratory depression:</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Deaths reported with buprenorphine. </a:t>
            </a:r>
            <a:r>
              <a:rPr lang="en-GB" sz="900" dirty="0">
                <a:effectLst/>
                <a:latin typeface="Calibri" panose="020F0502020204030204" pitchFamily="34" charset="0"/>
                <a:ea typeface="Calibri" panose="020F0502020204030204" pitchFamily="34" charset="0"/>
                <a:cs typeface="Times New Roman" panose="02020603050405020304" pitchFamily="18" charset="0"/>
              </a:rPr>
              <a:t>Care in respiratory insufficiency.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CNS depression: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may cause drowsiness.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Dependence:</a:t>
            </a:r>
            <a:r>
              <a:rPr lang="en-GB" sz="900" dirty="0">
                <a:effectLst/>
                <a:latin typeface="Calibri" panose="020F0502020204030204" pitchFamily="34" charset="0"/>
                <a:ea typeface="Calibri" panose="020F0502020204030204" pitchFamily="34" charset="0"/>
                <a:cs typeface="Times New Roman" panose="02020603050405020304" pitchFamily="18" charset="0"/>
              </a:rPr>
              <a:t> Chronic administration of buprenorphine can produce opioid dependence.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Serotonin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Concomitant serotonergic agents (e.g. monoamine oxidase inhibitors, selective serotonin re-uptake inhibitors, serotonin and noradrenaline re-uptake inhibitors or tricyclic antidepressants) may result in serotonin syndrome, a potentially life-threatening condition - if clinically warranted, observe carefully, particularly during initiation and dose increases and consider reducing or discontinuing therapy if serotonin syndrome is suspected.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Hepatitis, hepatic events and hepatic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Recording of baseline liver function tests and viral hepatitis status recommended. Hepatic injury reported with buprenorphine. Caution with buprenorphine in moderate hepatic impairment – monitor for signs and symptoms of opioid withdrawal, toxicity and overdose. Monitor hepatic function regularly.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Drug withdrawal syndrome (GB):</a:t>
            </a:r>
            <a:r>
              <a:rPr lang="en-GB" sz="900" dirty="0">
                <a:effectLst/>
                <a:latin typeface="Calibri" panose="020F0502020204030204" pitchFamily="34" charset="0"/>
                <a:ea typeface="Calibri" panose="020F0502020204030204" pitchFamily="34" charset="0"/>
                <a:cs typeface="Times New Roman" panose="02020603050405020304" pitchFamily="18" charset="0"/>
              </a:rPr>
              <a:t> Before starting any opioids, discuss withdrawal strategy with the patient. Dose tapering over weeks or months may be required. Risk of neonatal withdrawal syndrome following use in pregnancy.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Precipitation of opioid withdrawal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Buprenorphine products have precipitated withdrawal symptoms in opioid-dependent patients when administered before the agonist effects from recent opioid use or misuse have subsided.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Renal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in severe renal impairment.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QT-prolongation: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with other medicines that prolong the QT interval and in patients with a history of long QT syndrome or other risk factors for QT prolongation.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Acute pain management: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A combination of opioids with high mu-opioid receptor affinity, non-opioid analgesics and regional anaesthesia might be necessary. Monitor and titrate, considering potential risk of overdose and/or death.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Sleep-related breathing disorders:</a:t>
            </a:r>
            <a:r>
              <a:rPr lang="en-GB" sz="900" dirty="0">
                <a:effectLst/>
                <a:latin typeface="Calibri" panose="020F0502020204030204" pitchFamily="34" charset="0"/>
                <a:ea typeface="Calibri" panose="020F0502020204030204" pitchFamily="34" charset="0"/>
                <a:cs typeface="Times New Roman" panose="02020603050405020304" pitchFamily="18" charset="0"/>
              </a:rPr>
              <a:t> Opioids can cause sleep-related breathing disorders.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Opioid class effects:</a:t>
            </a:r>
            <a:r>
              <a:rPr lang="en-GB" sz="900" dirty="0">
                <a:effectLst/>
                <a:latin typeface="Calibri" panose="020F0502020204030204" pitchFamily="34" charset="0"/>
                <a:ea typeface="Calibri" panose="020F0502020204030204" pitchFamily="34" charset="0"/>
                <a:cs typeface="Times New Roman" panose="02020603050405020304" pitchFamily="18" charset="0"/>
              </a:rPr>
              <a:t>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Interactions</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See SmPC for buprenorphine interactions.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Pregnancy and lactation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u="sng"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Caution –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Driving and operating machines:</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Minor to moderate influence, including drowsiness, dizziness or impaired thinking – likely to be pronounced by alcohol or CNS depressants. See SmPC for details of what individual patients should be told by the prescriber.</a:t>
            </a:r>
          </a:p>
        </p:txBody>
      </p:sp>
      <p:sp>
        <p:nvSpPr>
          <p:cNvPr id="7" name="TextBox 6">
            <a:extLst>
              <a:ext uri="{FF2B5EF4-FFF2-40B4-BE49-F238E27FC236}">
                <a16:creationId xmlns:a16="http://schemas.microsoft.com/office/drawing/2014/main" id="{8E672155-4521-9306-17D0-07CAC1374445}"/>
              </a:ext>
            </a:extLst>
          </p:cNvPr>
          <p:cNvSpPr txBox="1"/>
          <p:nvPr/>
        </p:nvSpPr>
        <p:spPr>
          <a:xfrm>
            <a:off x="8072573" y="1015593"/>
            <a:ext cx="4054325" cy="4062651"/>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Undesirable effects: </a:t>
            </a:r>
            <a:r>
              <a:rPr lang="en-GB" sz="900" i="1" u="sng" dirty="0">
                <a:effectLst/>
                <a:latin typeface="Calibri" panose="020F0502020204030204" pitchFamily="34" charset="0"/>
                <a:ea typeface="Calibri" panose="020F0502020204030204" pitchFamily="34" charset="0"/>
                <a:cs typeface="Calibri" panose="020F0502020204030204" pitchFamily="34" charset="0"/>
              </a:rPr>
              <a:t>Very common:</a:t>
            </a:r>
            <a:r>
              <a:rPr lang="en-GB" sz="900" dirty="0">
                <a:effectLst/>
                <a:latin typeface="Calibri" panose="020F0502020204030204" pitchFamily="34" charset="0"/>
                <a:ea typeface="Calibri" panose="020F0502020204030204" pitchFamily="34" charset="0"/>
                <a:cs typeface="Calibri" panose="020F0502020204030204" pitchFamily="34" charset="0"/>
              </a:rPr>
              <a:t> insomnia, headache, nausea, hyperhidrosis, drug withdrawal syndrome, pain. </a:t>
            </a:r>
            <a:r>
              <a:rPr lang="en-GB" sz="900" i="1" u="sng" dirty="0">
                <a:effectLst/>
                <a:latin typeface="Calibri" panose="020F0502020204030204" pitchFamily="34" charset="0"/>
                <a:ea typeface="Calibri" panose="020F0502020204030204" pitchFamily="34" charset="0"/>
                <a:cs typeface="Calibri" panose="020F0502020204030204" pitchFamily="34" charset="0"/>
              </a:rPr>
              <a:t>Common:</a:t>
            </a:r>
            <a:r>
              <a:rPr lang="en-GB" sz="900" i="1" dirty="0">
                <a:effectLst/>
                <a:latin typeface="Calibri" panose="020F0502020204030204" pitchFamily="34" charset="0"/>
                <a:ea typeface="Calibri" panose="020F0502020204030204" pitchFamily="34" charset="0"/>
                <a:cs typeface="Calibri" panose="020F0502020204030204" pitchFamily="34" charset="0"/>
              </a:rPr>
              <a:t> </a:t>
            </a:r>
            <a:r>
              <a:rPr lang="en-GB" sz="900" dirty="0">
                <a:effectLst/>
                <a:latin typeface="Calibri" panose="020F0502020204030204" pitchFamily="34" charset="0"/>
                <a:ea typeface="Calibri" panose="020F0502020204030204" pitchFamily="34" charset="0"/>
                <a:cs typeface="Calibri" panose="020F0502020204030204" pitchFamily="34" charset="0"/>
              </a:rPr>
              <a:t>infection, influenza, pharyngitis, rhinitis, lymphadenopathy, hypersensitivity, decreased appetite, anxiety, agitation, depression, hostility, nervousness, abnormal thinking, paranoia, medical dependence, somnolence, dizziness, migraine, paraesthesia, syncope, tremor, hypertonia, speech disorders, lacrimal disorder, mydriasis, miosis, palpitations, vasodilation, hypotension, cough, dyspnoea, yawning, asthma, bronchitis, constipation, vomiting, abdominal pain, flatulence, dyspepsia, dry mouth, diarrhoea, gastrointestinal disorder, rash, pruritus, urticaria, arthralgia, back pain, myalgia, muscle spasms, neck pain, bone pain, dysmenorrhea, injection site reactions (pain, pruritus, erythema, swelling, reaction, induration, mass), peripheral oedema, asthenia, malaise, pyrexia, chills, neonatal withdrawal syndrome, chest pain, abnormal liver function tests. </a:t>
            </a:r>
            <a:r>
              <a:rPr lang="en-GB" sz="900" i="1" u="sng" dirty="0">
                <a:effectLst/>
                <a:latin typeface="Calibri" panose="020F0502020204030204" pitchFamily="34" charset="0"/>
                <a:ea typeface="Calibri" panose="020F0502020204030204" pitchFamily="34" charset="0"/>
                <a:cs typeface="Calibri" panose="020F0502020204030204" pitchFamily="34" charset="0"/>
              </a:rPr>
              <a:t>Other:</a:t>
            </a:r>
            <a:r>
              <a:rPr lang="en-GB" sz="900" dirty="0">
                <a:effectLst/>
                <a:latin typeface="Calibri" panose="020F0502020204030204" pitchFamily="34" charset="0"/>
                <a:ea typeface="Calibri" panose="020F0502020204030204" pitchFamily="34" charset="0"/>
                <a:cs typeface="Calibri" panose="020F0502020204030204" pitchFamily="34" charset="0"/>
              </a:rPr>
              <a:t> urinary retention, injection site reactions (abscess, ulceration and necrosis). See SmPC for further details.</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Overdose: </a:t>
            </a:r>
            <a:r>
              <a:rPr lang="en-GB" sz="900" dirty="0">
                <a:effectLst/>
                <a:latin typeface="Calibri" panose="020F0502020204030204" pitchFamily="34" charset="0"/>
                <a:ea typeface="Calibri" panose="020F0502020204030204" pitchFamily="34" charset="0"/>
                <a:cs typeface="Calibri" panose="020F0502020204030204" pitchFamily="34" charset="0"/>
              </a:rPr>
              <a:t>Apply general supportive measures, closely monitoring and treating respiratory and cardiac status. Consider long duration of action of buprenorphine and prolonged release from the depot.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Package quantities and UK net price: </a:t>
            </a:r>
            <a:r>
              <a:rPr lang="en-GB" sz="900" dirty="0">
                <a:effectLst/>
                <a:latin typeface="Calibri" panose="020F0502020204030204" pitchFamily="34" charset="0"/>
                <a:ea typeface="Calibri" panose="020F0502020204030204" pitchFamily="34" charset="0"/>
                <a:cs typeface="Calibri" panose="020F0502020204030204" pitchFamily="34" charset="0"/>
              </a:rPr>
              <a:t>1 pre-filled syringe per pack. Weekly injection (8 mg (0.16 ml), 16 mg (0.32 ml), 24 mg (0.48 ml), 32 mg (0.64 ml)): £55.93. Monthly injection (64 mg (0.18 ml), 96 mg (0.27 ml), 128 mg (0.36 ml), 160 mg (0.45 ml)): £239.70.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numbers: </a:t>
            </a:r>
            <a:r>
              <a:rPr lang="en-GB" sz="900" i="1" dirty="0">
                <a:effectLst/>
                <a:latin typeface="Calibri" panose="020F0502020204030204" pitchFamily="34" charset="0"/>
                <a:ea typeface="Calibri" panose="020F0502020204030204" pitchFamily="34" charset="0"/>
                <a:cs typeface="Calibri" panose="020F0502020204030204" pitchFamily="34" charset="0"/>
              </a:rPr>
              <a:t>GB:</a:t>
            </a:r>
            <a:r>
              <a:rPr lang="en-GB" sz="900" dirty="0">
                <a:effectLst/>
                <a:latin typeface="Calibri" panose="020F0502020204030204" pitchFamily="34" charset="0"/>
                <a:ea typeface="Calibri" panose="020F0502020204030204" pitchFamily="34" charset="0"/>
                <a:cs typeface="Calibri" panose="020F0502020204030204" pitchFamily="34" charset="0"/>
              </a:rPr>
              <a:t> PLGB 42800/0001, PLGB 42800/0003-9. </a:t>
            </a:r>
            <a:r>
              <a:rPr lang="en-GB" sz="900" b="1" dirty="0">
                <a:effectLst/>
                <a:latin typeface="Calibri" panose="020F0502020204030204" pitchFamily="34" charset="0"/>
                <a:ea typeface="Calibri" panose="020F0502020204030204" pitchFamily="34" charset="0"/>
                <a:cs typeface="Calibri" panose="020F0502020204030204" pitchFamily="34" charset="0"/>
              </a:rPr>
              <a:t>ROI and NI: </a:t>
            </a:r>
            <a:r>
              <a:rPr lang="en-GB" sz="900" dirty="0">
                <a:effectLst/>
                <a:latin typeface="Calibri" panose="020F0502020204030204" pitchFamily="34" charset="0"/>
                <a:ea typeface="Calibri" panose="020F0502020204030204" pitchFamily="34" charset="0"/>
                <a:cs typeface="Calibri" panose="020F0502020204030204" pitchFamily="34" charset="0"/>
              </a:rPr>
              <a:t>EU/1/18/1336/001-7, EU/1/18/1336/009.</a:t>
            </a:r>
            <a:r>
              <a:rPr lang="en-GB" sz="900" b="1" dirty="0">
                <a:effectLst/>
                <a:latin typeface="Calibri" panose="020F0502020204030204" pitchFamily="34" charset="0"/>
                <a:ea typeface="Calibri" panose="020F0502020204030204" pitchFamily="34" charset="0"/>
                <a:cs typeface="Calibri" panose="020F0502020204030204" pitchFamily="34" charset="0"/>
              </a:rPr>
              <a:t> Legal category: </a:t>
            </a:r>
            <a:r>
              <a:rPr lang="en-GB" sz="900" dirty="0">
                <a:effectLst/>
                <a:latin typeface="Calibri" panose="020F0502020204030204" pitchFamily="34" charset="0"/>
                <a:ea typeface="Calibri" panose="020F0502020204030204" pitchFamily="34" charset="0"/>
                <a:cs typeface="Calibri" panose="020F0502020204030204" pitchFamily="34" charset="0"/>
              </a:rPr>
              <a:t>POM.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holder: </a:t>
            </a:r>
            <a:r>
              <a:rPr lang="en-GB" sz="900" dirty="0">
                <a:effectLst/>
                <a:latin typeface="Calibri" panose="020F0502020204030204" pitchFamily="34" charset="0"/>
                <a:ea typeface="Calibri" panose="020F0502020204030204" pitchFamily="34" charset="0"/>
                <a:cs typeface="Calibri" panose="020F0502020204030204" pitchFamily="34" charset="0"/>
              </a:rPr>
              <a:t>Camurus AB, </a:t>
            </a:r>
            <a:r>
              <a:rPr lang="en-GB" sz="900" dirty="0" err="1">
                <a:effectLst/>
                <a:latin typeface="Calibri" panose="020F0502020204030204" pitchFamily="34" charset="0"/>
                <a:ea typeface="Calibri" panose="020F0502020204030204" pitchFamily="34" charset="0"/>
                <a:cs typeface="Calibri" panose="020F0502020204030204" pitchFamily="34" charset="0"/>
              </a:rPr>
              <a:t>Ideon</a:t>
            </a:r>
            <a:r>
              <a:rPr lang="en-GB" sz="900" dirty="0">
                <a:effectLst/>
                <a:latin typeface="Calibri" panose="020F0502020204030204" pitchFamily="34" charset="0"/>
                <a:ea typeface="Calibri" panose="020F0502020204030204" pitchFamily="34" charset="0"/>
                <a:cs typeface="Calibri" panose="020F0502020204030204" pitchFamily="34" charset="0"/>
              </a:rPr>
              <a:t> Science Park, SE-223 70 Lund, Sweden. Email: </a:t>
            </a:r>
            <a:r>
              <a:rPr lang="en-GB" sz="9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Camurus.uk@camurus.com</a:t>
            </a:r>
            <a:r>
              <a:rPr lang="en-GB" sz="900" dirty="0">
                <a:effectLst/>
                <a:latin typeface="Calibri" panose="020F0502020204030204" pitchFamily="34" charset="0"/>
                <a:ea typeface="Calibri" panose="020F0502020204030204" pitchFamily="34" charset="0"/>
                <a:cs typeface="Calibri" panose="020F0502020204030204" pitchFamily="34" charset="0"/>
              </a:rPr>
              <a:t> Additional information available on request.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Date of revision: </a:t>
            </a:r>
            <a:r>
              <a:rPr lang="en-GB" sz="900" dirty="0">
                <a:effectLst/>
                <a:latin typeface="Calibri" panose="020F0502020204030204" pitchFamily="34" charset="0"/>
                <a:ea typeface="Calibri" panose="020F0502020204030204" pitchFamily="34" charset="0"/>
                <a:cs typeface="Calibri" panose="020F0502020204030204" pitchFamily="34" charset="0"/>
              </a:rPr>
              <a:t>May 2024</a:t>
            </a:r>
            <a:r>
              <a:rPr lang="en-GB" sz="900" b="1" dirty="0">
                <a:effectLst/>
                <a:latin typeface="Calibri" panose="020F0502020204030204" pitchFamily="34" charset="0"/>
                <a:ea typeface="Calibri" panose="020F0502020204030204" pitchFamily="34" charset="0"/>
                <a:cs typeface="Calibri" panose="020F0502020204030204" pitchFamily="34" charset="0"/>
              </a:rPr>
              <a:t> </a:t>
            </a:r>
            <a:r>
              <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FPI-0008</a:t>
            </a:r>
            <a:endParaRPr lang="en-GB"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8A58B05-FFD8-2EAC-A966-0E3D162DA526}"/>
              </a:ext>
            </a:extLst>
          </p:cNvPr>
          <p:cNvSpPr txBox="1"/>
          <p:nvPr/>
        </p:nvSpPr>
        <p:spPr>
          <a:xfrm>
            <a:off x="8088279" y="6403411"/>
            <a:ext cx="2764594" cy="246221"/>
          </a:xfrm>
          <a:prstGeom prst="rect">
            <a:avLst/>
          </a:prstGeom>
          <a:noFill/>
        </p:spPr>
        <p:txBody>
          <a:bodyPr wrap="square" rtlCol="0">
            <a:spAutoFit/>
          </a:bodyPr>
          <a:lstStyle/>
          <a:p>
            <a:r>
              <a:rPr lang="en-US" sz="1000" dirty="0"/>
              <a:t>UK-BUV-2400194, May 2024</a:t>
            </a:r>
          </a:p>
        </p:txBody>
      </p:sp>
    </p:spTree>
    <p:extLst>
      <p:ext uri="{BB962C8B-B14F-4D97-AF65-F5344CB8AC3E}">
        <p14:creationId xmlns:p14="http://schemas.microsoft.com/office/powerpoint/2010/main" val="1051049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94FCC8337D174C93364C702EA1F290" ma:contentTypeVersion="10" ma:contentTypeDescription="Create a new document." ma:contentTypeScope="" ma:versionID="549ffddb53f000e56263597934817e7d">
  <xsd:schema xmlns:xsd="http://www.w3.org/2001/XMLSchema" xmlns:xs="http://www.w3.org/2001/XMLSchema" xmlns:p="http://schemas.microsoft.com/office/2006/metadata/properties" xmlns:ns2="4c332a55-4707-4020-8374-933f2bc26be1" targetNamespace="http://schemas.microsoft.com/office/2006/metadata/properties" ma:root="true" ma:fieldsID="ef17d83806465074135af7ccf6256d9a" ns2:_="">
    <xsd:import namespace="4c332a55-4707-4020-8374-933f2bc26b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332a55-4707-4020-8374-933f2bc26b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F72ACA-A6F6-4361-A4B1-A106D01ED062}">
  <ds:schemaRefs>
    <ds:schemaRef ds:uri="http://schemas.microsoft.com/sharepoint/v3/contenttype/forms"/>
  </ds:schemaRefs>
</ds:datastoreItem>
</file>

<file path=customXml/itemProps2.xml><?xml version="1.0" encoding="utf-8"?>
<ds:datastoreItem xmlns:ds="http://schemas.openxmlformats.org/officeDocument/2006/customXml" ds:itemID="{B05BFA63-14A7-4263-9667-0C14E152A9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332a55-4707-4020-8374-933f2bc26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B55381-A05A-4A4F-BA5D-1F991531298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1687</Words>
  <Application>Microsoft Office PowerPoint</Application>
  <PresentationFormat>Widescreen</PresentationFormat>
  <Paragraphs>53</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AdvTT96740c24</vt:lpstr>
      <vt:lpstr>Arial</vt:lpstr>
      <vt:lpstr>Calibri</vt:lpstr>
      <vt:lpstr>Calibri Light</vt:lpstr>
      <vt:lpstr>Graphik regular</vt:lpstr>
      <vt:lpstr>Univers</vt:lpstr>
      <vt:lpstr>Office Theme</vt:lpstr>
      <vt:lpstr>Office Theme</vt:lpstr>
      <vt:lpstr>PowerPoint Presentation</vt:lpstr>
      <vt:lpstr> Prescribing Information for Buvidal (buprenorphine prolonged-release solution for injection)   Please refer to the Summary of Product Characteristics (SmPC) before prescribing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Annotations</dc:creator>
  <cp:lastModifiedBy>Ieva Krivma</cp:lastModifiedBy>
  <cp:revision>106</cp:revision>
  <dcterms:created xsi:type="dcterms:W3CDTF">2021-03-23T18:48:50Z</dcterms:created>
  <dcterms:modified xsi:type="dcterms:W3CDTF">2024-05-24T10:06:44Z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0x0101005794FCC8337D174C93364C702EA1F290</vt:lpwstr>
  </property>
</Properties>
</file>