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8"/>
  </p:notesMasterIdLst>
  <p:sldIdLst>
    <p:sldId id="25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42" userDrawn="1">
          <p15:clr>
            <a:srgbClr val="A4A3A4"/>
          </p15:clr>
        </p15:guide>
        <p15:guide id="2" pos="6244" userDrawn="1">
          <p15:clr>
            <a:srgbClr val="A4A3A4"/>
          </p15:clr>
        </p15:guide>
        <p15:guide id="3" orient="horz" pos="9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otations" initials="A" lastIdx="1" clrIdx="0">
    <p:extLst>
      <p:ext uri="{19B8F6BF-5375-455C-9EA6-DF929625EA0E}">
        <p15:presenceInfo xmlns:p15="http://schemas.microsoft.com/office/powerpoint/2012/main" userId="Annotations" providerId="None"/>
      </p:ext>
    </p:extLst>
  </p:cmAuthor>
  <p:cmAuthor id="2" name="Jamil Bacha" initials="JB" lastIdx="6" clrIdx="1">
    <p:extLst>
      <p:ext uri="{19B8F6BF-5375-455C-9EA6-DF929625EA0E}">
        <p15:presenceInfo xmlns:p15="http://schemas.microsoft.com/office/powerpoint/2012/main" userId="S-1-5-21-2416720587-102252390-449953431-4705" providerId="AD"/>
      </p:ext>
    </p:extLst>
  </p:cmAuthor>
  <p:cmAuthor id="3" name="Chris Watson" initials="CW" lastIdx="3" clrIdx="2">
    <p:extLst>
      <p:ext uri="{19B8F6BF-5375-455C-9EA6-DF929625EA0E}">
        <p15:presenceInfo xmlns:p15="http://schemas.microsoft.com/office/powerpoint/2012/main" userId="S::chrisw@obsidianhg.com::c7a5c81e-27f4-4121-a1f5-8539a13aa031" providerId="AD"/>
      </p:ext>
    </p:extLst>
  </p:cmAuthor>
  <p:cmAuthor id="4" name="Jamil Bacha" initials="JB [2]" lastIdx="2" clrIdx="3">
    <p:extLst>
      <p:ext uri="{19B8F6BF-5375-455C-9EA6-DF929625EA0E}">
        <p15:presenceInfo xmlns:p15="http://schemas.microsoft.com/office/powerpoint/2012/main" userId="S::jamilbacha@connect2cme.com::83b32a2c-d364-4047-baf5-aaad417bf8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B"/>
    <a:srgbClr val="F8F8F8"/>
    <a:srgbClr val="3C4360"/>
    <a:srgbClr val="576C97"/>
    <a:srgbClr val="993366"/>
    <a:srgbClr val="CC0099"/>
    <a:srgbClr val="DCCCE7"/>
    <a:srgbClr val="E2CFF1"/>
    <a:srgbClr val="7030A0"/>
    <a:srgbClr val="3099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68" autoAdjust="0"/>
    <p:restoredTop sz="95221" autoAdjust="0"/>
  </p:normalViewPr>
  <p:slideViewPr>
    <p:cSldViewPr snapToGrid="0" showGuides="1">
      <p:cViewPr varScale="1">
        <p:scale>
          <a:sx n="90" d="100"/>
          <a:sy n="90" d="100"/>
        </p:scale>
        <p:origin x="108" y="1668"/>
      </p:cViewPr>
      <p:guideLst>
        <p:guide orient="horz" pos="4042"/>
        <p:guide pos="6244"/>
        <p:guide orient="horz" pos="9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F1476-2F83-4E48-8661-C4676DF7D9FD}" type="datetimeFigureOut">
              <a:rPr lang="en-NZ" smtClean="0"/>
              <a:t>23/05/2024</a:t>
            </a:fld>
            <a:endParaRPr lang="en-NZ"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845EC-1BB7-4C38-AE4C-A59B8BF88E49}" type="slidenum">
              <a:rPr lang="en-NZ" smtClean="0"/>
              <a:t>‹#›</a:t>
            </a:fld>
            <a:endParaRPr lang="en-NZ" dirty="0"/>
          </a:p>
        </p:txBody>
      </p:sp>
    </p:spTree>
    <p:extLst>
      <p:ext uri="{BB962C8B-B14F-4D97-AF65-F5344CB8AC3E}">
        <p14:creationId xmlns:p14="http://schemas.microsoft.com/office/powerpoint/2010/main" val="123358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FC845EC-1BB7-4C38-AE4C-A59B8BF88E49}" type="slidenum">
              <a:rPr lang="en-NZ" smtClean="0"/>
              <a:t>1</a:t>
            </a:fld>
            <a:endParaRPr lang="en-NZ" dirty="0"/>
          </a:p>
        </p:txBody>
      </p:sp>
    </p:spTree>
    <p:extLst>
      <p:ext uri="{BB962C8B-B14F-4D97-AF65-F5344CB8AC3E}">
        <p14:creationId xmlns:p14="http://schemas.microsoft.com/office/powerpoint/2010/main" val="316111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2C2FB-8A75-4AD3-AA09-064C7DE05B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EA5B1B-B670-4AEE-9716-245708B165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9CE116-DC0F-4DD2-8122-96A94F5C91B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097132FD-984E-4EF5-ACF4-D8FE4262B9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61FEA4-FC95-432B-BB7A-F8BC7EB738DA}"/>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9515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3D400-457E-46FE-B8A5-6723DB1555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A22BE9-64F8-450F-BF47-95DAEA62CF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08F1D-4675-4FD4-8F50-BD37DA3B37B8}"/>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E2DDA8B-08B9-4FF0-89AF-E740E7AE0C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CDF7AF-9170-4F05-9266-0FD02DBBF2FD}"/>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76115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B5707C-D425-4BDB-9DC6-2010BB988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308D79-6F45-43FC-A1E8-56E76C3F0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473B0-8D81-4B6F-958B-42FE343418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750924F2-FE04-45D2-85CC-920B609E9B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D7EFF6-36C0-4DAD-AFE2-87D450A2FD43}"/>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888486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515C-0A72-B9EA-E12F-C493658ACE19}"/>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85269D3-0FC3-E37F-3F0A-E4A252787E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A482A52-D223-D93D-FD32-EC161C99AD6A}"/>
              </a:ext>
            </a:extLst>
          </p:cNvPr>
          <p:cNvSpPr>
            <a:spLocks noGrp="1"/>
          </p:cNvSpPr>
          <p:nvPr>
            <p:ph type="dt" sz="half" idx="10"/>
          </p:nvPr>
        </p:nvSpPr>
        <p:spPr/>
        <p:txBody>
          <a:body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BE493F1F-6FE1-B21D-4371-39019496D54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E6CAD03-4042-DF3F-4C79-610396C7E138}"/>
              </a:ext>
            </a:extLst>
          </p:cNvPr>
          <p:cNvSpPr>
            <a:spLocks noGrp="1"/>
          </p:cNvSpPr>
          <p:nvPr>
            <p:ph type="sldNum" sz="quarter" idx="12"/>
          </p:nvPr>
        </p:nvSpPr>
        <p:spPr/>
        <p:txBody>
          <a:bodyPr/>
          <a:lstStyle/>
          <a:p>
            <a:fld id="{4DF19225-EBB2-4D5E-A89F-E1687EF089CA}" type="slidenum">
              <a:rPr lang="sv-SE" smtClean="0"/>
              <a:t>‹#›</a:t>
            </a:fld>
            <a:endParaRPr lang="sv-SE"/>
          </a:p>
        </p:txBody>
      </p:sp>
    </p:spTree>
    <p:extLst>
      <p:ext uri="{BB962C8B-B14F-4D97-AF65-F5344CB8AC3E}">
        <p14:creationId xmlns:p14="http://schemas.microsoft.com/office/powerpoint/2010/main" val="15434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7458-E1ED-44B4-BCFB-5433AAD5B8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B372F-515B-45E4-B68B-6D089506DD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B934A-91EA-4E94-8FA5-9DE7CFBD0BAE}"/>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D1A9A64-D2B1-4632-9DD2-41A2A1038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1CA3E3-B078-49CF-B87B-3391AADAF807}"/>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067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55D7A-CD01-4EAD-AAAB-2899290EE3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C73E74-C197-4450-9C89-0354C6AC57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6717E0-1D58-4F08-B120-EF334B77C6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55F35B41-2828-4F88-95DE-3007E28B20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EB87C2-8E3E-4E3C-A292-0124DFA23AA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01070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C55E-C230-467F-B0E3-6925BCC560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6729F8-53D3-4FC3-AD21-6ED7A5002B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7E2905-598E-4DC7-825C-70273F5E1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73AD0E-C691-417A-8AD5-1600BE5DAD17}"/>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97FECE3F-0D02-40CE-807E-ED67D6042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E9875-5B42-44A0-9729-74491BB421D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34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E362-4C34-481E-9215-215DE15530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2BFC11-A1EB-46F7-B373-D9CECB1E26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7AA4F3-F718-4655-A817-29C6E9A6AF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E8F06-B0FA-496B-B329-5CC239C36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64F773-5987-4512-9F71-F3DB1CF221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786F2D-E114-44C9-8163-5843684FCE3B}"/>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8" name="Footer Placeholder 7">
            <a:extLst>
              <a:ext uri="{FF2B5EF4-FFF2-40B4-BE49-F238E27FC236}">
                <a16:creationId xmlns:a16="http://schemas.microsoft.com/office/drawing/2014/main" id="{49CA735C-B306-4651-8B57-6AE02F545BF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5FC0911-B486-4F9A-9153-23DA3261090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3040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93F1-1E6E-48A4-B629-ED2AE6A7A3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3420EC-7794-4348-BE55-87A3B843070C}"/>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4" name="Footer Placeholder 3">
            <a:extLst>
              <a:ext uri="{FF2B5EF4-FFF2-40B4-BE49-F238E27FC236}">
                <a16:creationId xmlns:a16="http://schemas.microsoft.com/office/drawing/2014/main" id="{0DB90982-058E-4B67-A78E-42A1AB62DF4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3091499-F159-4116-99EA-8D93A73731C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99865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48DD1E-C93C-4CA1-B24C-E7FBD993DD8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3" name="Footer Placeholder 2">
            <a:extLst>
              <a:ext uri="{FF2B5EF4-FFF2-40B4-BE49-F238E27FC236}">
                <a16:creationId xmlns:a16="http://schemas.microsoft.com/office/drawing/2014/main" id="{3E08FCB6-99EB-48AF-A709-F64D0FA7783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91C0DD0-3C34-4E82-94A9-9748EEC4C436}"/>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74618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51E5-E785-4768-A88E-1BE3A4EAF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9752A5-634F-42F8-8EEE-4770EE316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A0C8A-F210-4877-91E4-75BCCCD52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2C7B9-DE97-4050-B7CF-CAB91F182A5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027EA906-FC51-44D0-8075-3820059FE8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46B525-491F-474D-A734-C6E0EE7F202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86500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56899-A735-4D92-A50D-E98AB4630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E60BC5-1600-49FA-BD6B-A525809DC4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A5957FA-FAFC-48BD-BD56-4968485B2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7930D8-2C47-4BBA-BDDB-A5A92775947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DCCB11BA-1ABB-4DE0-8CFB-CE6BA50177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C9389-9694-4D50-8346-16F668C7F88C}"/>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9878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6A157B-032A-4903-8E53-24AF5DDA2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CF750A-07F5-4B4F-8A75-E536B3E03B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B6580-BC4D-47FF-A232-25BA4ABB7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214BDC80-2432-4267-83CE-551B68EC05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60822B-AA45-4C39-B7E9-0AA78858B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F3115-C932-4153-878E-6F43235DA9E0}" type="slidenum">
              <a:rPr lang="en-US" smtClean="0"/>
              <a:t>‹#›</a:t>
            </a:fld>
            <a:endParaRPr lang="en-US" dirty="0"/>
          </a:p>
        </p:txBody>
      </p:sp>
    </p:spTree>
    <p:extLst>
      <p:ext uri="{BB962C8B-B14F-4D97-AF65-F5344CB8AC3E}">
        <p14:creationId xmlns:p14="http://schemas.microsoft.com/office/powerpoint/2010/main" val="424338376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5BEFEC-3186-4D8F-453F-5C614A330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B7BA91D-87FE-693E-3B1F-0BDF1678D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9F62CA1-7B31-CA2C-A230-1300FBDF7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28880-1A40-47AA-9356-BAB315B48713}" type="datetimeFigureOut">
              <a:rPr lang="sv-SE" smtClean="0"/>
              <a:t>2024-05-23</a:t>
            </a:fld>
            <a:endParaRPr lang="sv-SE"/>
          </a:p>
        </p:txBody>
      </p:sp>
      <p:sp>
        <p:nvSpPr>
          <p:cNvPr id="5" name="Footer Placeholder 4">
            <a:extLst>
              <a:ext uri="{FF2B5EF4-FFF2-40B4-BE49-F238E27FC236}">
                <a16:creationId xmlns:a16="http://schemas.microsoft.com/office/drawing/2014/main" id="{6BE84765-EE12-9118-DC6E-5A3565C50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E10C2837-59BE-69CF-5D29-AF1A8546A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19225-EBB2-4D5E-A89F-E1687EF089CA}" type="slidenum">
              <a:rPr lang="sv-SE" smtClean="0"/>
              <a:t>‹#›</a:t>
            </a:fld>
            <a:endParaRPr lang="sv-SE"/>
          </a:p>
        </p:txBody>
      </p:sp>
    </p:spTree>
    <p:extLst>
      <p:ext uri="{BB962C8B-B14F-4D97-AF65-F5344CB8AC3E}">
        <p14:creationId xmlns:p14="http://schemas.microsoft.com/office/powerpoint/2010/main" val="3986489940"/>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26" Type="http://schemas.openxmlformats.org/officeDocument/2006/relationships/image" Target="../media/image23.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5" Type="http://schemas.openxmlformats.org/officeDocument/2006/relationships/image" Target="../media/image22.pn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svg"/><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24" Type="http://schemas.microsoft.com/office/2007/relationships/hdphoto" Target="../media/hdphoto1.wdp"/><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svg"/><Relationship Id="rId19" Type="http://schemas.openxmlformats.org/officeDocument/2006/relationships/image" Target="../media/image17.pn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20.svg"/></Relationships>
</file>

<file path=ppt/slides/_rels/slide2.xml.rels><?xml version="1.0" encoding="UTF-8" standalone="yes"?>
<Relationships xmlns="http://schemas.openxmlformats.org/package/2006/relationships"><Relationship Id="rId3" Type="http://schemas.openxmlformats.org/officeDocument/2006/relationships/hyperlink" Target="http://www.hpra.ie/homepage/about-us/report-an-issue" TargetMode="External"/><Relationship Id="rId2" Type="http://schemas.openxmlformats.org/officeDocument/2006/relationships/hyperlink" Target="http://www.mhra.gov.uk/yellowcard" TargetMode="External"/><Relationship Id="rId1" Type="http://schemas.openxmlformats.org/officeDocument/2006/relationships/slideLayout" Target="../slideLayouts/slideLayout12.xml"/><Relationship Id="rId6" Type="http://schemas.openxmlformats.org/officeDocument/2006/relationships/hyperlink" Target="mailto:Camurus.uk@camurus.com" TargetMode="External"/><Relationship Id="rId5" Type="http://schemas.openxmlformats.org/officeDocument/2006/relationships/image" Target="../media/image24.png"/><Relationship Id="rId4" Type="http://schemas.openxmlformats.org/officeDocument/2006/relationships/hyperlink" Target="mailto:safety@camur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06C6180-B6C5-4B27-A25D-6A5B64DCB4BC}"/>
              </a:ext>
            </a:extLst>
          </p:cNvPr>
          <p:cNvSpPr/>
          <p:nvPr/>
        </p:nvSpPr>
        <p:spPr>
          <a:xfrm>
            <a:off x="0" y="999297"/>
            <a:ext cx="3226898" cy="5417378"/>
          </a:xfrm>
          <a:prstGeom prst="rect">
            <a:avLst/>
          </a:prstGeom>
          <a:solidFill>
            <a:srgbClr val="3C43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48" name="Flowchart: Off-page Connector 47">
            <a:extLst>
              <a:ext uri="{FF2B5EF4-FFF2-40B4-BE49-F238E27FC236}">
                <a16:creationId xmlns:a16="http://schemas.microsoft.com/office/drawing/2014/main" id="{2A488C69-5B45-4987-AFFB-5C75F313A8B9}"/>
              </a:ext>
            </a:extLst>
          </p:cNvPr>
          <p:cNvSpPr/>
          <p:nvPr/>
        </p:nvSpPr>
        <p:spPr>
          <a:xfrm>
            <a:off x="-9395" y="1343188"/>
            <a:ext cx="3244208" cy="4310468"/>
          </a:xfrm>
          <a:prstGeom prst="flowChartOffpageConnector">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07" name="Rectangle 106">
            <a:extLst>
              <a:ext uri="{FF2B5EF4-FFF2-40B4-BE49-F238E27FC236}">
                <a16:creationId xmlns:a16="http://schemas.microsoft.com/office/drawing/2014/main" id="{7D6C962E-206F-4D2B-9B55-D77DF3B5654D}"/>
              </a:ext>
            </a:extLst>
          </p:cNvPr>
          <p:cNvSpPr/>
          <p:nvPr/>
        </p:nvSpPr>
        <p:spPr>
          <a:xfrm>
            <a:off x="7825618" y="1307074"/>
            <a:ext cx="4378079" cy="5126861"/>
          </a:xfrm>
          <a:prstGeom prst="rect">
            <a:avLst/>
          </a:prstGeom>
          <a:solidFill>
            <a:srgbClr val="3C43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67" name="Rectangle 66">
            <a:extLst>
              <a:ext uri="{FF2B5EF4-FFF2-40B4-BE49-F238E27FC236}">
                <a16:creationId xmlns:a16="http://schemas.microsoft.com/office/drawing/2014/main" id="{EAB6232A-7396-4696-834B-DB8A695CC864}"/>
              </a:ext>
            </a:extLst>
          </p:cNvPr>
          <p:cNvSpPr/>
          <p:nvPr/>
        </p:nvSpPr>
        <p:spPr>
          <a:xfrm>
            <a:off x="0" y="2734491"/>
            <a:ext cx="5988050" cy="15291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3" name="TextBox 2">
            <a:extLst>
              <a:ext uri="{FF2B5EF4-FFF2-40B4-BE49-F238E27FC236}">
                <a16:creationId xmlns:a16="http://schemas.microsoft.com/office/drawing/2014/main" id="{9A5D69E5-D488-4233-A809-53DCC4BC0EE8}"/>
              </a:ext>
            </a:extLst>
          </p:cNvPr>
          <p:cNvSpPr txBox="1"/>
          <p:nvPr/>
        </p:nvSpPr>
        <p:spPr>
          <a:xfrm>
            <a:off x="6670" y="6470422"/>
            <a:ext cx="12192000" cy="369332"/>
          </a:xfrm>
          <a:prstGeom prst="rect">
            <a:avLst/>
          </a:prstGeom>
          <a:noFill/>
        </p:spPr>
        <p:txBody>
          <a:bodyPr wrap="square" rtlCol="0">
            <a:spAutoFit/>
          </a:bodyPr>
          <a:lstStyle/>
          <a:p>
            <a:r>
              <a:rPr lang="en-US" sz="900" dirty="0"/>
              <a:t>PRB, prolonged-release buprenorphine; OUD, opioid use disorder; QoL, quality of life. </a:t>
            </a:r>
            <a:r>
              <a:rPr lang="en-US" sz="900" baseline="30000" dirty="0" err="1"/>
              <a:t>a</a:t>
            </a:r>
            <a:r>
              <a:rPr lang="en-US" sz="900" dirty="0" err="1"/>
              <a:t>Other</a:t>
            </a:r>
            <a:r>
              <a:rPr lang="en-US" sz="900" dirty="0"/>
              <a:t> responses were either neutral, general observations, raising concerns or questions.</a:t>
            </a:r>
          </a:p>
          <a:p>
            <a:r>
              <a:rPr lang="en-US" sz="900" dirty="0"/>
              <a:t>Parsons G, et al. </a:t>
            </a:r>
            <a:r>
              <a:rPr lang="en-NZ" sz="900" b="0" i="1" dirty="0">
                <a:solidFill>
                  <a:srgbClr val="212121"/>
                </a:solidFill>
                <a:effectLst/>
              </a:rPr>
              <a:t>Subst Abuse Rehabil </a:t>
            </a:r>
            <a:r>
              <a:rPr lang="en-NZ" sz="900" b="0" i="0" dirty="0">
                <a:solidFill>
                  <a:srgbClr val="212121"/>
                </a:solidFill>
                <a:effectLst/>
              </a:rPr>
              <a:t>2020;11:41</a:t>
            </a:r>
            <a:r>
              <a:rPr lang="en-NZ" sz="900" b="0" i="0" dirty="0">
                <a:solidFill>
                  <a:srgbClr val="212121"/>
                </a:solidFill>
                <a:effectLst/>
                <a:latin typeface="Arial" panose="020B0604020202020204" pitchFamily="34" charset="0"/>
                <a:cs typeface="Arial" panose="020B0604020202020204" pitchFamily="34" charset="0"/>
              </a:rPr>
              <a:t>–</a:t>
            </a:r>
            <a:r>
              <a:rPr lang="en-NZ" sz="900" b="0" i="0" dirty="0">
                <a:solidFill>
                  <a:srgbClr val="212121"/>
                </a:solidFill>
                <a:effectLst/>
              </a:rPr>
              <a:t>47.</a:t>
            </a:r>
            <a:endParaRPr lang="en-NZ" sz="900" i="1" dirty="0"/>
          </a:p>
        </p:txBody>
      </p:sp>
      <p:sp>
        <p:nvSpPr>
          <p:cNvPr id="75" name="TextBox 74">
            <a:extLst>
              <a:ext uri="{FF2B5EF4-FFF2-40B4-BE49-F238E27FC236}">
                <a16:creationId xmlns:a16="http://schemas.microsoft.com/office/drawing/2014/main" id="{7FD7FB3A-B544-446C-814A-34971CD18AEA}"/>
              </a:ext>
            </a:extLst>
          </p:cNvPr>
          <p:cNvSpPr txBox="1"/>
          <p:nvPr/>
        </p:nvSpPr>
        <p:spPr>
          <a:xfrm>
            <a:off x="0" y="1001732"/>
            <a:ext cx="3234813" cy="307777"/>
          </a:xfrm>
          <a:prstGeom prst="rect">
            <a:avLst/>
          </a:prstGeom>
          <a:solidFill>
            <a:srgbClr val="3C4360"/>
          </a:solidFill>
          <a:ln>
            <a:noFill/>
          </a:ln>
        </p:spPr>
        <p:txBody>
          <a:bodyPr wrap="square" rtlCol="0">
            <a:spAutoFit/>
          </a:bodyPr>
          <a:lstStyle/>
          <a:p>
            <a:pPr algn="ctr"/>
            <a:r>
              <a:rPr lang="en-US" sz="1400" b="1" dirty="0">
                <a:solidFill>
                  <a:schemeClr val="bg1"/>
                </a:solidFill>
              </a:rPr>
              <a:t>Methods and patients</a:t>
            </a:r>
          </a:p>
        </p:txBody>
      </p:sp>
      <p:sp>
        <p:nvSpPr>
          <p:cNvPr id="16" name="TextBox 15">
            <a:extLst>
              <a:ext uri="{FF2B5EF4-FFF2-40B4-BE49-F238E27FC236}">
                <a16:creationId xmlns:a16="http://schemas.microsoft.com/office/drawing/2014/main" id="{718C16D9-C803-4634-98AF-8CD8B8004CFD}"/>
              </a:ext>
            </a:extLst>
          </p:cNvPr>
          <p:cNvSpPr txBox="1"/>
          <p:nvPr/>
        </p:nvSpPr>
        <p:spPr>
          <a:xfrm>
            <a:off x="732595" y="1498897"/>
            <a:ext cx="2126927" cy="523220"/>
          </a:xfrm>
          <a:prstGeom prst="rect">
            <a:avLst/>
          </a:prstGeom>
          <a:noFill/>
        </p:spPr>
        <p:txBody>
          <a:bodyPr wrap="square" rtlCol="0">
            <a:spAutoFit/>
          </a:bodyPr>
          <a:lstStyle/>
          <a:p>
            <a:r>
              <a:rPr lang="en-US" sz="1400" b="1" dirty="0">
                <a:solidFill>
                  <a:srgbClr val="576C97"/>
                </a:solidFill>
              </a:rPr>
              <a:t>Four treatment </a:t>
            </a:r>
            <a:r>
              <a:rPr lang="en-NZ" sz="1400" b="1" dirty="0">
                <a:solidFill>
                  <a:srgbClr val="576C97"/>
                </a:solidFill>
              </a:rPr>
              <a:t>centres</a:t>
            </a:r>
            <a:r>
              <a:rPr lang="en-US" sz="1400" b="1" dirty="0">
                <a:solidFill>
                  <a:srgbClr val="576C97"/>
                </a:solidFill>
              </a:rPr>
              <a:t> in England and Wales</a:t>
            </a:r>
            <a:endParaRPr lang="en-NZ" sz="1400" b="1" dirty="0">
              <a:solidFill>
                <a:srgbClr val="576C97"/>
              </a:solidFill>
            </a:endParaRPr>
          </a:p>
        </p:txBody>
      </p:sp>
      <p:sp>
        <p:nvSpPr>
          <p:cNvPr id="89" name="TextBox 88">
            <a:extLst>
              <a:ext uri="{FF2B5EF4-FFF2-40B4-BE49-F238E27FC236}">
                <a16:creationId xmlns:a16="http://schemas.microsoft.com/office/drawing/2014/main" id="{36DD47DC-099E-40CA-874C-8E8EEF8910D6}"/>
              </a:ext>
            </a:extLst>
          </p:cNvPr>
          <p:cNvSpPr txBox="1"/>
          <p:nvPr/>
        </p:nvSpPr>
        <p:spPr>
          <a:xfrm>
            <a:off x="-256556" y="5640524"/>
            <a:ext cx="2856929" cy="738664"/>
          </a:xfrm>
          <a:prstGeom prst="rect">
            <a:avLst/>
          </a:prstGeom>
          <a:noFill/>
        </p:spPr>
        <p:txBody>
          <a:bodyPr wrap="square" rtlCol="0">
            <a:spAutoFit/>
          </a:bodyPr>
          <a:lstStyle/>
          <a:p>
            <a:pPr algn="r"/>
            <a:r>
              <a:rPr lang="en-US" sz="1400" b="1" dirty="0">
                <a:solidFill>
                  <a:srgbClr val="3C4360"/>
                </a:solidFill>
              </a:rPr>
              <a:t>Structured telephone interviews guided by a person with lived experience of OUD</a:t>
            </a:r>
            <a:endParaRPr lang="en-NZ" sz="1400" b="1" dirty="0">
              <a:solidFill>
                <a:srgbClr val="3C4360"/>
              </a:solidFill>
            </a:endParaRPr>
          </a:p>
        </p:txBody>
      </p:sp>
      <p:sp>
        <p:nvSpPr>
          <p:cNvPr id="85" name="TextBox 84">
            <a:extLst>
              <a:ext uri="{FF2B5EF4-FFF2-40B4-BE49-F238E27FC236}">
                <a16:creationId xmlns:a16="http://schemas.microsoft.com/office/drawing/2014/main" id="{51C7E2E3-BE0B-47E6-A4A9-461249CC1CDC}"/>
              </a:ext>
            </a:extLst>
          </p:cNvPr>
          <p:cNvSpPr txBox="1"/>
          <p:nvPr/>
        </p:nvSpPr>
        <p:spPr>
          <a:xfrm>
            <a:off x="660139" y="2144129"/>
            <a:ext cx="1393713" cy="769441"/>
          </a:xfrm>
          <a:prstGeom prst="rect">
            <a:avLst/>
          </a:prstGeom>
          <a:noFill/>
        </p:spPr>
        <p:txBody>
          <a:bodyPr wrap="square" rtlCol="0">
            <a:spAutoFit/>
          </a:bodyPr>
          <a:lstStyle/>
          <a:p>
            <a:r>
              <a:rPr lang="en-US" sz="2000" b="1" dirty="0">
                <a:solidFill>
                  <a:srgbClr val="576C97"/>
                </a:solidFill>
              </a:rPr>
              <a:t>14</a:t>
            </a:r>
            <a:r>
              <a:rPr lang="en-US" sz="1200" b="1" dirty="0">
                <a:solidFill>
                  <a:srgbClr val="993366"/>
                </a:solidFill>
              </a:rPr>
              <a:t> </a:t>
            </a:r>
          </a:p>
          <a:p>
            <a:r>
              <a:rPr lang="en-US" sz="1200" b="1" dirty="0">
                <a:solidFill>
                  <a:srgbClr val="3C4360"/>
                </a:solidFill>
              </a:rPr>
              <a:t>Patients with</a:t>
            </a:r>
            <a:br>
              <a:rPr lang="en-US" sz="1200" b="1" dirty="0">
                <a:solidFill>
                  <a:srgbClr val="3C4360"/>
                </a:solidFill>
              </a:rPr>
            </a:br>
            <a:r>
              <a:rPr lang="en-US" sz="1200" b="1" dirty="0">
                <a:solidFill>
                  <a:srgbClr val="3C4360"/>
                </a:solidFill>
              </a:rPr>
              <a:t>a history of OUD</a:t>
            </a:r>
            <a:endParaRPr lang="en-NZ" sz="1200" b="1" dirty="0">
              <a:solidFill>
                <a:srgbClr val="3C4360"/>
              </a:solidFill>
            </a:endParaRPr>
          </a:p>
        </p:txBody>
      </p:sp>
      <p:sp>
        <p:nvSpPr>
          <p:cNvPr id="93" name="TextBox 92">
            <a:extLst>
              <a:ext uri="{FF2B5EF4-FFF2-40B4-BE49-F238E27FC236}">
                <a16:creationId xmlns:a16="http://schemas.microsoft.com/office/drawing/2014/main" id="{FF64CAF7-B950-4AAA-9133-A69796976BAA}"/>
              </a:ext>
            </a:extLst>
          </p:cNvPr>
          <p:cNvSpPr txBox="1"/>
          <p:nvPr/>
        </p:nvSpPr>
        <p:spPr>
          <a:xfrm>
            <a:off x="103051" y="3839380"/>
            <a:ext cx="2352694" cy="707886"/>
          </a:xfrm>
          <a:prstGeom prst="rect">
            <a:avLst/>
          </a:prstGeom>
          <a:noFill/>
        </p:spPr>
        <p:txBody>
          <a:bodyPr wrap="square" rtlCol="0">
            <a:spAutoFit/>
          </a:bodyPr>
          <a:lstStyle/>
          <a:p>
            <a:pPr algn="r"/>
            <a:r>
              <a:rPr lang="en-US" sz="1200" b="1" dirty="0">
                <a:solidFill>
                  <a:srgbClr val="3C4360"/>
                </a:solidFill>
              </a:rPr>
              <a:t>Problematic opioid use </a:t>
            </a:r>
          </a:p>
          <a:p>
            <a:pPr algn="r"/>
            <a:r>
              <a:rPr lang="en-US" sz="1600" b="1" dirty="0">
                <a:solidFill>
                  <a:srgbClr val="576C97"/>
                </a:solidFill>
              </a:rPr>
              <a:t>14 years (range, 3–25)</a:t>
            </a:r>
          </a:p>
          <a:p>
            <a:pPr algn="r"/>
            <a:endParaRPr lang="en-NZ" sz="1200" b="1" dirty="0">
              <a:solidFill>
                <a:srgbClr val="7030A0"/>
              </a:solidFill>
            </a:endParaRPr>
          </a:p>
        </p:txBody>
      </p:sp>
      <p:sp>
        <p:nvSpPr>
          <p:cNvPr id="100" name="TextBox 99">
            <a:extLst>
              <a:ext uri="{FF2B5EF4-FFF2-40B4-BE49-F238E27FC236}">
                <a16:creationId xmlns:a16="http://schemas.microsoft.com/office/drawing/2014/main" id="{B53F1EC8-7664-493E-B58F-39FD3BC70865}"/>
              </a:ext>
            </a:extLst>
          </p:cNvPr>
          <p:cNvSpPr txBox="1"/>
          <p:nvPr/>
        </p:nvSpPr>
        <p:spPr>
          <a:xfrm>
            <a:off x="920329" y="2790613"/>
            <a:ext cx="1535416" cy="523220"/>
          </a:xfrm>
          <a:prstGeom prst="rect">
            <a:avLst/>
          </a:prstGeom>
          <a:noFill/>
        </p:spPr>
        <p:txBody>
          <a:bodyPr wrap="square" rtlCol="0">
            <a:spAutoFit/>
          </a:bodyPr>
          <a:lstStyle/>
          <a:p>
            <a:pPr algn="r"/>
            <a:r>
              <a:rPr lang="en-US" sz="1200" b="1" dirty="0">
                <a:solidFill>
                  <a:srgbClr val="3C4360"/>
                </a:solidFill>
              </a:rPr>
              <a:t>Age</a:t>
            </a:r>
            <a:r>
              <a:rPr lang="en-US" sz="1200" b="1" dirty="0">
                <a:solidFill>
                  <a:srgbClr val="7030A0"/>
                </a:solidFill>
              </a:rPr>
              <a:t> </a:t>
            </a:r>
          </a:p>
          <a:p>
            <a:pPr algn="r"/>
            <a:r>
              <a:rPr lang="en-US" sz="1600" b="1" dirty="0">
                <a:solidFill>
                  <a:srgbClr val="576C97"/>
                </a:solidFill>
              </a:rPr>
              <a:t>33−54 years</a:t>
            </a:r>
          </a:p>
        </p:txBody>
      </p:sp>
      <p:sp>
        <p:nvSpPr>
          <p:cNvPr id="104" name="TextBox 103">
            <a:extLst>
              <a:ext uri="{FF2B5EF4-FFF2-40B4-BE49-F238E27FC236}">
                <a16:creationId xmlns:a16="http://schemas.microsoft.com/office/drawing/2014/main" id="{6C11B7AF-AC23-42D5-8A76-A9ECBD3A7A3D}"/>
              </a:ext>
            </a:extLst>
          </p:cNvPr>
          <p:cNvSpPr txBox="1"/>
          <p:nvPr/>
        </p:nvSpPr>
        <p:spPr>
          <a:xfrm>
            <a:off x="3292597" y="1002940"/>
            <a:ext cx="4470341" cy="307777"/>
          </a:xfrm>
          <a:prstGeom prst="rect">
            <a:avLst/>
          </a:prstGeom>
          <a:solidFill>
            <a:srgbClr val="3C4360"/>
          </a:solidFill>
          <a:ln>
            <a:noFill/>
          </a:ln>
        </p:spPr>
        <p:txBody>
          <a:bodyPr wrap="square" rtlCol="0">
            <a:spAutoFit/>
          </a:bodyPr>
          <a:lstStyle/>
          <a:p>
            <a:pPr algn="ctr"/>
            <a:r>
              <a:rPr lang="en-US" sz="1400" b="1" dirty="0">
                <a:solidFill>
                  <a:schemeClr val="bg1"/>
                </a:solidFill>
              </a:rPr>
              <a:t>Perceptions of treatment</a:t>
            </a:r>
          </a:p>
        </p:txBody>
      </p:sp>
      <p:sp>
        <p:nvSpPr>
          <p:cNvPr id="105" name="TextBox 104">
            <a:extLst>
              <a:ext uri="{FF2B5EF4-FFF2-40B4-BE49-F238E27FC236}">
                <a16:creationId xmlns:a16="http://schemas.microsoft.com/office/drawing/2014/main" id="{198BCE70-5458-4F20-AAC2-8AFD866EACD5}"/>
              </a:ext>
            </a:extLst>
          </p:cNvPr>
          <p:cNvSpPr txBox="1"/>
          <p:nvPr/>
        </p:nvSpPr>
        <p:spPr>
          <a:xfrm>
            <a:off x="7813922" y="999297"/>
            <a:ext cx="4378078" cy="307777"/>
          </a:xfrm>
          <a:prstGeom prst="rect">
            <a:avLst/>
          </a:prstGeom>
          <a:solidFill>
            <a:srgbClr val="3C4360"/>
          </a:solidFill>
          <a:ln>
            <a:noFill/>
          </a:ln>
        </p:spPr>
        <p:txBody>
          <a:bodyPr wrap="square" rtlCol="0">
            <a:spAutoFit/>
          </a:bodyPr>
          <a:lstStyle/>
          <a:p>
            <a:pPr algn="ctr"/>
            <a:r>
              <a:rPr lang="en-US" sz="1400" b="1" dirty="0">
                <a:solidFill>
                  <a:schemeClr val="bg1"/>
                </a:solidFill>
              </a:rPr>
              <a:t>Recovery</a:t>
            </a:r>
          </a:p>
        </p:txBody>
      </p:sp>
      <p:grpSp>
        <p:nvGrpSpPr>
          <p:cNvPr id="137" name="Group 136">
            <a:extLst>
              <a:ext uri="{FF2B5EF4-FFF2-40B4-BE49-F238E27FC236}">
                <a16:creationId xmlns:a16="http://schemas.microsoft.com/office/drawing/2014/main" id="{5823C136-B22B-4365-8D04-EF7C3E1F8B39}"/>
              </a:ext>
            </a:extLst>
          </p:cNvPr>
          <p:cNvGrpSpPr/>
          <p:nvPr/>
        </p:nvGrpSpPr>
        <p:grpSpPr>
          <a:xfrm>
            <a:off x="10043654" y="4469084"/>
            <a:ext cx="2106263" cy="1607482"/>
            <a:chOff x="7889852" y="2564592"/>
            <a:chExt cx="2106263" cy="1334887"/>
          </a:xfrm>
        </p:grpSpPr>
        <p:sp>
          <p:nvSpPr>
            <p:cNvPr id="102" name="Rectangle: Rounded Corners 101">
              <a:extLst>
                <a:ext uri="{FF2B5EF4-FFF2-40B4-BE49-F238E27FC236}">
                  <a16:creationId xmlns:a16="http://schemas.microsoft.com/office/drawing/2014/main" id="{1D1A5395-88EF-4EBF-81C0-36841F5B633C}"/>
                </a:ext>
              </a:extLst>
            </p:cNvPr>
            <p:cNvSpPr/>
            <p:nvPr/>
          </p:nvSpPr>
          <p:spPr>
            <a:xfrm>
              <a:off x="7986755" y="2564592"/>
              <a:ext cx="1925595" cy="1334887"/>
            </a:xfrm>
            <a:prstGeom prst="roundRect">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99" name="Graphic 98" descr="Wine with solid fill">
              <a:extLst>
                <a:ext uri="{FF2B5EF4-FFF2-40B4-BE49-F238E27FC236}">
                  <a16:creationId xmlns:a16="http://schemas.microsoft.com/office/drawing/2014/main" id="{7DAAB96F-0CFF-41C2-BC61-7EEB256B87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89852" y="2803701"/>
              <a:ext cx="869098" cy="869098"/>
            </a:xfrm>
            <a:prstGeom prst="rect">
              <a:avLst/>
            </a:prstGeom>
          </p:spPr>
        </p:pic>
        <p:sp>
          <p:nvSpPr>
            <p:cNvPr id="125" name="TextBox 124">
              <a:extLst>
                <a:ext uri="{FF2B5EF4-FFF2-40B4-BE49-F238E27FC236}">
                  <a16:creationId xmlns:a16="http://schemas.microsoft.com/office/drawing/2014/main" id="{CA745DA7-2B10-42FA-AFB0-052241952CD1}"/>
                </a:ext>
              </a:extLst>
            </p:cNvPr>
            <p:cNvSpPr txBox="1"/>
            <p:nvPr/>
          </p:nvSpPr>
          <p:spPr>
            <a:xfrm>
              <a:off x="8579875" y="2690247"/>
              <a:ext cx="1416240" cy="945661"/>
            </a:xfrm>
            <a:prstGeom prst="rect">
              <a:avLst/>
            </a:prstGeom>
            <a:noFill/>
          </p:spPr>
          <p:txBody>
            <a:bodyPr wrap="square" rtlCol="0">
              <a:spAutoFit/>
            </a:bodyPr>
            <a:lstStyle/>
            <a:p>
              <a:r>
                <a:rPr lang="en-US" sz="2000" b="1" dirty="0">
                  <a:solidFill>
                    <a:srgbClr val="576C97"/>
                  </a:solidFill>
                </a:rPr>
                <a:t>8/14</a:t>
              </a:r>
            </a:p>
            <a:p>
              <a:r>
                <a:rPr lang="en-US" sz="1200" b="1" dirty="0">
                  <a:solidFill>
                    <a:srgbClr val="3C4360"/>
                  </a:solidFill>
                </a:rPr>
                <a:t>interviewees reported improved drug and alcohol use behaviour</a:t>
              </a:r>
              <a:endParaRPr lang="en-NZ" sz="1200" b="1" dirty="0">
                <a:solidFill>
                  <a:srgbClr val="3C4360"/>
                </a:solidFill>
              </a:endParaRPr>
            </a:p>
          </p:txBody>
        </p:sp>
      </p:grpSp>
      <p:grpSp>
        <p:nvGrpSpPr>
          <p:cNvPr id="140" name="Group 139">
            <a:extLst>
              <a:ext uri="{FF2B5EF4-FFF2-40B4-BE49-F238E27FC236}">
                <a16:creationId xmlns:a16="http://schemas.microsoft.com/office/drawing/2014/main" id="{2E732EFC-1B65-4C82-83AB-F5823635E4A9}"/>
              </a:ext>
            </a:extLst>
          </p:cNvPr>
          <p:cNvGrpSpPr/>
          <p:nvPr/>
        </p:nvGrpSpPr>
        <p:grpSpPr>
          <a:xfrm>
            <a:off x="8004878" y="4051798"/>
            <a:ext cx="2035136" cy="1138773"/>
            <a:chOff x="10127189" y="2534356"/>
            <a:chExt cx="2035136" cy="1138773"/>
          </a:xfrm>
        </p:grpSpPr>
        <p:sp>
          <p:nvSpPr>
            <p:cNvPr id="128" name="Rectangle: Rounded Corners 127">
              <a:extLst>
                <a:ext uri="{FF2B5EF4-FFF2-40B4-BE49-F238E27FC236}">
                  <a16:creationId xmlns:a16="http://schemas.microsoft.com/office/drawing/2014/main" id="{32FAF0AB-16FD-4182-A3C2-B4A2AEAB0139}"/>
                </a:ext>
              </a:extLst>
            </p:cNvPr>
            <p:cNvSpPr/>
            <p:nvPr/>
          </p:nvSpPr>
          <p:spPr>
            <a:xfrm>
              <a:off x="10128589" y="2564314"/>
              <a:ext cx="1990599" cy="1078856"/>
            </a:xfrm>
            <a:prstGeom prst="roundRect">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26" name="TextBox 125">
              <a:extLst>
                <a:ext uri="{FF2B5EF4-FFF2-40B4-BE49-F238E27FC236}">
                  <a16:creationId xmlns:a16="http://schemas.microsoft.com/office/drawing/2014/main" id="{1AFDF4B8-C99F-42DD-A9AA-B58B917F9658}"/>
                </a:ext>
              </a:extLst>
            </p:cNvPr>
            <p:cNvSpPr txBox="1"/>
            <p:nvPr/>
          </p:nvSpPr>
          <p:spPr>
            <a:xfrm>
              <a:off x="10882377" y="2534356"/>
              <a:ext cx="1279948" cy="1138773"/>
            </a:xfrm>
            <a:prstGeom prst="rect">
              <a:avLst/>
            </a:prstGeom>
            <a:noFill/>
          </p:spPr>
          <p:txBody>
            <a:bodyPr wrap="square" rtlCol="0">
              <a:spAutoFit/>
            </a:bodyPr>
            <a:lstStyle/>
            <a:p>
              <a:r>
                <a:rPr lang="en-US" sz="2000" b="1" dirty="0">
                  <a:solidFill>
                    <a:srgbClr val="576C97"/>
                  </a:solidFill>
                </a:rPr>
                <a:t>10/14 </a:t>
              </a:r>
            </a:p>
            <a:p>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interviewees </a:t>
              </a:r>
              <a:r>
                <a:rPr lang="en-US" sz="1200" b="1" dirty="0">
                  <a:solidFill>
                    <a:srgbClr val="3C4360"/>
                  </a:solidFill>
                  <a:latin typeface="Calibri" panose="020F0502020204030204"/>
                </a:rPr>
                <a:t>reported improved </a:t>
              </a:r>
              <a:br>
                <a:rPr lang="en-US" sz="1200" b="1" dirty="0">
                  <a:solidFill>
                    <a:srgbClr val="3C4360"/>
                  </a:solidFill>
                  <a:latin typeface="Calibri" panose="020F0502020204030204"/>
                </a:rPr>
              </a:br>
              <a:r>
                <a:rPr lang="en-US" sz="1200" b="1" dirty="0">
                  <a:solidFill>
                    <a:srgbClr val="3C4360"/>
                  </a:solidFill>
                </a:rPr>
                <a:t>self-care</a:t>
              </a:r>
            </a:p>
          </p:txBody>
        </p:sp>
        <p:grpSp>
          <p:nvGrpSpPr>
            <p:cNvPr id="27" name="Graphic 108" descr="Care with solid fill">
              <a:extLst>
                <a:ext uri="{FF2B5EF4-FFF2-40B4-BE49-F238E27FC236}">
                  <a16:creationId xmlns:a16="http://schemas.microsoft.com/office/drawing/2014/main" id="{9DAE6752-B2E8-4F03-B2DE-4CB4EFC24A57}"/>
                </a:ext>
              </a:extLst>
            </p:cNvPr>
            <p:cNvGrpSpPr/>
            <p:nvPr/>
          </p:nvGrpSpPr>
          <p:grpSpPr>
            <a:xfrm>
              <a:off x="10127189" y="2695169"/>
              <a:ext cx="817146" cy="817146"/>
              <a:chOff x="10127189" y="2695169"/>
              <a:chExt cx="817146" cy="817146"/>
            </a:xfrm>
          </p:grpSpPr>
          <p:sp>
            <p:nvSpPr>
              <p:cNvPr id="28" name="Freeform: Shape 27">
                <a:extLst>
                  <a:ext uri="{FF2B5EF4-FFF2-40B4-BE49-F238E27FC236}">
                    <a16:creationId xmlns:a16="http://schemas.microsoft.com/office/drawing/2014/main" id="{B6B6A9F1-1F33-4F87-81E1-400F1B67DE42}"/>
                  </a:ext>
                </a:extLst>
              </p:cNvPr>
              <p:cNvSpPr/>
              <p:nvPr/>
            </p:nvSpPr>
            <p:spPr>
              <a:xfrm>
                <a:off x="10161236" y="3095232"/>
                <a:ext cx="749050" cy="314939"/>
              </a:xfrm>
              <a:custGeom>
                <a:avLst/>
                <a:gdLst>
                  <a:gd name="connsiteX0" fmla="*/ 749051 w 749050"/>
                  <a:gd name="connsiteY0" fmla="*/ 34046 h 314939"/>
                  <a:gd name="connsiteX1" fmla="*/ 715342 w 749050"/>
                  <a:gd name="connsiteY1" fmla="*/ 0 h 314939"/>
                  <a:gd name="connsiteX2" fmla="*/ 697400 w 749050"/>
                  <a:gd name="connsiteY2" fmla="*/ 5037 h 314939"/>
                  <a:gd name="connsiteX3" fmla="*/ 551846 w 749050"/>
                  <a:gd name="connsiteY3" fmla="*/ 88258 h 314939"/>
                  <a:gd name="connsiteX4" fmla="*/ 551667 w 749050"/>
                  <a:gd name="connsiteY4" fmla="*/ 116952 h 314939"/>
                  <a:gd name="connsiteX5" fmla="*/ 483018 w 749050"/>
                  <a:gd name="connsiteY5" fmla="*/ 170237 h 314939"/>
                  <a:gd name="connsiteX6" fmla="*/ 331966 w 749050"/>
                  <a:gd name="connsiteY6" fmla="*/ 170237 h 314939"/>
                  <a:gd name="connsiteX7" fmla="*/ 331966 w 749050"/>
                  <a:gd name="connsiteY7" fmla="*/ 136189 h 314939"/>
                  <a:gd name="connsiteX8" fmla="*/ 485180 w 749050"/>
                  <a:gd name="connsiteY8" fmla="*/ 136189 h 314939"/>
                  <a:gd name="connsiteX9" fmla="*/ 519228 w 749050"/>
                  <a:gd name="connsiteY9" fmla="*/ 102141 h 314939"/>
                  <a:gd name="connsiteX10" fmla="*/ 485180 w 749050"/>
                  <a:gd name="connsiteY10" fmla="*/ 68093 h 314939"/>
                  <a:gd name="connsiteX11" fmla="*/ 280894 w 749050"/>
                  <a:gd name="connsiteY11" fmla="*/ 68093 h 314939"/>
                  <a:gd name="connsiteX12" fmla="*/ 240709 w 749050"/>
                  <a:gd name="connsiteY12" fmla="*/ 79567 h 314939"/>
                  <a:gd name="connsiteX13" fmla="*/ 0 w 749050"/>
                  <a:gd name="connsiteY13" fmla="*/ 195772 h 314939"/>
                  <a:gd name="connsiteX14" fmla="*/ 119167 w 749050"/>
                  <a:gd name="connsiteY14" fmla="*/ 314940 h 314939"/>
                  <a:gd name="connsiteX15" fmla="*/ 323454 w 749050"/>
                  <a:gd name="connsiteY15" fmla="*/ 238332 h 314939"/>
                  <a:gd name="connsiteX16" fmla="*/ 482542 w 749050"/>
                  <a:gd name="connsiteY16" fmla="*/ 238332 h 314939"/>
                  <a:gd name="connsiteX17" fmla="*/ 502681 w 749050"/>
                  <a:gd name="connsiteY17" fmla="*/ 231735 h 314939"/>
                  <a:gd name="connsiteX18" fmla="*/ 736478 w 749050"/>
                  <a:gd name="connsiteY18" fmla="*/ 60262 h 314939"/>
                  <a:gd name="connsiteX19" fmla="*/ 749051 w 749050"/>
                  <a:gd name="connsiteY19" fmla="*/ 34046 h 31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9050" h="314939">
                    <a:moveTo>
                      <a:pt x="749051" y="34046"/>
                    </a:moveTo>
                    <a:cubicBezTo>
                      <a:pt x="749143" y="15336"/>
                      <a:pt x="734051" y="93"/>
                      <a:pt x="715342" y="0"/>
                    </a:cubicBezTo>
                    <a:cubicBezTo>
                      <a:pt x="709008" y="-31"/>
                      <a:pt x="702792" y="1714"/>
                      <a:pt x="697400" y="5037"/>
                    </a:cubicBezTo>
                    <a:lnTo>
                      <a:pt x="551846" y="88258"/>
                    </a:lnTo>
                    <a:cubicBezTo>
                      <a:pt x="553811" y="97729"/>
                      <a:pt x="553750" y="107507"/>
                      <a:pt x="551667" y="116952"/>
                    </a:cubicBezTo>
                    <a:cubicBezTo>
                      <a:pt x="544031" y="148563"/>
                      <a:pt x="515535" y="170681"/>
                      <a:pt x="483018" y="170237"/>
                    </a:cubicBezTo>
                    <a:lnTo>
                      <a:pt x="331966" y="170237"/>
                    </a:lnTo>
                    <a:lnTo>
                      <a:pt x="331966" y="136189"/>
                    </a:lnTo>
                    <a:lnTo>
                      <a:pt x="485180" y="136189"/>
                    </a:lnTo>
                    <a:cubicBezTo>
                      <a:pt x="503984" y="136189"/>
                      <a:pt x="519228" y="120945"/>
                      <a:pt x="519228" y="102141"/>
                    </a:cubicBezTo>
                    <a:cubicBezTo>
                      <a:pt x="519228" y="83337"/>
                      <a:pt x="503984" y="68093"/>
                      <a:pt x="485180" y="68093"/>
                    </a:cubicBezTo>
                    <a:lnTo>
                      <a:pt x="280894" y="68093"/>
                    </a:lnTo>
                    <a:cubicBezTo>
                      <a:pt x="266691" y="68097"/>
                      <a:pt x="252772" y="72071"/>
                      <a:pt x="240709" y="79567"/>
                    </a:cubicBezTo>
                    <a:lnTo>
                      <a:pt x="0" y="195772"/>
                    </a:lnTo>
                    <a:lnTo>
                      <a:pt x="119167" y="314940"/>
                    </a:lnTo>
                    <a:cubicBezTo>
                      <a:pt x="174231" y="259876"/>
                      <a:pt x="245782" y="238332"/>
                      <a:pt x="323454" y="238332"/>
                    </a:cubicBezTo>
                    <a:lnTo>
                      <a:pt x="482542" y="238332"/>
                    </a:lnTo>
                    <a:cubicBezTo>
                      <a:pt x="489785" y="238331"/>
                      <a:pt x="496841" y="236020"/>
                      <a:pt x="502681" y="231735"/>
                    </a:cubicBezTo>
                    <a:lnTo>
                      <a:pt x="736478" y="60262"/>
                    </a:lnTo>
                    <a:cubicBezTo>
                      <a:pt x="744406" y="53865"/>
                      <a:pt x="749024" y="44233"/>
                      <a:pt x="749051" y="34046"/>
                    </a:cubicBezTo>
                    <a:close/>
                  </a:path>
                </a:pathLst>
              </a:custGeom>
              <a:solidFill>
                <a:srgbClr val="576C97"/>
              </a:solidFill>
              <a:ln w="8434" cap="flat">
                <a:noFill/>
                <a:prstDash val="solid"/>
                <a:miter/>
              </a:ln>
            </p:spPr>
            <p:txBody>
              <a:bodyPr rtlCol="0" anchor="ctr"/>
              <a:lstStyle/>
              <a:p>
                <a:endParaRPr lang="en-NZ" dirty="0"/>
              </a:p>
            </p:txBody>
          </p:sp>
          <p:sp>
            <p:nvSpPr>
              <p:cNvPr id="29" name="Freeform: Shape 28">
                <a:extLst>
                  <a:ext uri="{FF2B5EF4-FFF2-40B4-BE49-F238E27FC236}">
                    <a16:creationId xmlns:a16="http://schemas.microsoft.com/office/drawing/2014/main" id="{5D1BDA9A-45D8-4A85-9E61-6315F9EE76FC}"/>
                  </a:ext>
                </a:extLst>
              </p:cNvPr>
              <p:cNvSpPr/>
              <p:nvPr/>
            </p:nvSpPr>
            <p:spPr>
              <a:xfrm>
                <a:off x="10425106" y="2814335"/>
                <a:ext cx="289405" cy="274212"/>
              </a:xfrm>
              <a:custGeom>
                <a:avLst/>
                <a:gdLst>
                  <a:gd name="connsiteX0" fmla="*/ 144703 w 289405"/>
                  <a:gd name="connsiteY0" fmla="*/ 57158 h 274212"/>
                  <a:gd name="connsiteX1" fmla="*/ 0 w 289405"/>
                  <a:gd name="connsiteY1" fmla="*/ 74182 h 274212"/>
                  <a:gd name="connsiteX2" fmla="*/ 144703 w 289405"/>
                  <a:gd name="connsiteY2" fmla="*/ 274213 h 274212"/>
                  <a:gd name="connsiteX3" fmla="*/ 289406 w 289405"/>
                  <a:gd name="connsiteY3" fmla="*/ 74182 h 274212"/>
                  <a:gd name="connsiteX4" fmla="*/ 144703 w 289405"/>
                  <a:gd name="connsiteY4" fmla="*/ 57158 h 274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405" h="274212">
                    <a:moveTo>
                      <a:pt x="144703" y="57158"/>
                    </a:moveTo>
                    <a:cubicBezTo>
                      <a:pt x="91078" y="-49241"/>
                      <a:pt x="0" y="14598"/>
                      <a:pt x="0" y="74182"/>
                    </a:cubicBezTo>
                    <a:cubicBezTo>
                      <a:pt x="0" y="163557"/>
                      <a:pt x="144703" y="274213"/>
                      <a:pt x="144703" y="274213"/>
                    </a:cubicBezTo>
                    <a:cubicBezTo>
                      <a:pt x="144703" y="274213"/>
                      <a:pt x="289406" y="163557"/>
                      <a:pt x="289406" y="74182"/>
                    </a:cubicBezTo>
                    <a:cubicBezTo>
                      <a:pt x="289406" y="14598"/>
                      <a:pt x="198328" y="-49241"/>
                      <a:pt x="144703" y="57158"/>
                    </a:cubicBezTo>
                    <a:close/>
                  </a:path>
                </a:pathLst>
              </a:custGeom>
              <a:solidFill>
                <a:srgbClr val="3C4360"/>
              </a:solidFill>
              <a:ln w="8434" cap="flat">
                <a:noFill/>
                <a:prstDash val="solid"/>
                <a:miter/>
              </a:ln>
            </p:spPr>
            <p:txBody>
              <a:bodyPr rtlCol="0" anchor="ctr"/>
              <a:lstStyle/>
              <a:p>
                <a:endParaRPr lang="en-NZ" dirty="0"/>
              </a:p>
            </p:txBody>
          </p:sp>
        </p:grpSp>
      </p:grpSp>
      <p:grpSp>
        <p:nvGrpSpPr>
          <p:cNvPr id="146" name="Group 145">
            <a:extLst>
              <a:ext uri="{FF2B5EF4-FFF2-40B4-BE49-F238E27FC236}">
                <a16:creationId xmlns:a16="http://schemas.microsoft.com/office/drawing/2014/main" id="{CF8B3D03-B04C-4ED0-915F-A194BFA45631}"/>
              </a:ext>
            </a:extLst>
          </p:cNvPr>
          <p:cNvGrpSpPr/>
          <p:nvPr/>
        </p:nvGrpSpPr>
        <p:grpSpPr>
          <a:xfrm>
            <a:off x="8062872" y="1377548"/>
            <a:ext cx="4112238" cy="1046440"/>
            <a:chOff x="8163992" y="1377548"/>
            <a:chExt cx="4112238" cy="1046440"/>
          </a:xfrm>
        </p:grpSpPr>
        <p:pic>
          <p:nvPicPr>
            <p:cNvPr id="123" name="Graphic 122" descr="Medical with solid fill">
              <a:extLst>
                <a:ext uri="{FF2B5EF4-FFF2-40B4-BE49-F238E27FC236}">
                  <a16:creationId xmlns:a16="http://schemas.microsoft.com/office/drawing/2014/main" id="{5612A669-6558-4BE6-9AE0-E54A33DBC4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63992" y="1443568"/>
              <a:ext cx="914400" cy="914400"/>
            </a:xfrm>
            <a:prstGeom prst="rect">
              <a:avLst/>
            </a:prstGeom>
          </p:spPr>
        </p:pic>
        <p:sp>
          <p:nvSpPr>
            <p:cNvPr id="133" name="TextBox 132">
              <a:extLst>
                <a:ext uri="{FF2B5EF4-FFF2-40B4-BE49-F238E27FC236}">
                  <a16:creationId xmlns:a16="http://schemas.microsoft.com/office/drawing/2014/main" id="{0051C28E-4BF6-4712-BEAF-C9BE19705BBE}"/>
                </a:ext>
              </a:extLst>
            </p:cNvPr>
            <p:cNvSpPr txBox="1"/>
            <p:nvPr/>
          </p:nvSpPr>
          <p:spPr>
            <a:xfrm>
              <a:off x="9066945" y="1377548"/>
              <a:ext cx="3209285" cy="1046440"/>
            </a:xfrm>
            <a:prstGeom prst="rect">
              <a:avLst/>
            </a:prstGeom>
            <a:noFill/>
          </p:spPr>
          <p:txBody>
            <a:bodyPr wrap="square" rtlCol="0">
              <a:spAutoFit/>
            </a:bodyPr>
            <a:lstStyle/>
            <a:p>
              <a:r>
                <a:rPr lang="en-US" sz="2000" b="1" dirty="0">
                  <a:solidFill>
                    <a:srgbClr val="576C97"/>
                  </a:solidFill>
                </a:rPr>
                <a:t>12/14</a:t>
              </a:r>
              <a:r>
                <a:rPr lang="en-US" sz="1400" b="1" dirty="0">
                  <a:solidFill>
                    <a:srgbClr val="3C4360"/>
                  </a:solidFill>
                </a:rPr>
                <a:t> interviewees reported progress towards recovery across &gt;1 identified sub-theme. These initial positive indicators warrant further study</a:t>
              </a:r>
            </a:p>
          </p:txBody>
        </p:sp>
      </p:grpSp>
      <p:sp>
        <p:nvSpPr>
          <p:cNvPr id="127" name="Rectangle: Rounded Corners 126">
            <a:extLst>
              <a:ext uri="{FF2B5EF4-FFF2-40B4-BE49-F238E27FC236}">
                <a16:creationId xmlns:a16="http://schemas.microsoft.com/office/drawing/2014/main" id="{E37D5359-567E-4E64-998D-C40D4EFCB91A}"/>
              </a:ext>
            </a:extLst>
          </p:cNvPr>
          <p:cNvSpPr/>
          <p:nvPr/>
        </p:nvSpPr>
        <p:spPr>
          <a:xfrm>
            <a:off x="10118933" y="2528762"/>
            <a:ext cx="1925595" cy="1734893"/>
          </a:xfrm>
          <a:prstGeom prst="roundRect">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nvGrpSpPr>
          <p:cNvPr id="42" name="Graphic 130" descr="Family with girl with solid fill">
            <a:extLst>
              <a:ext uri="{FF2B5EF4-FFF2-40B4-BE49-F238E27FC236}">
                <a16:creationId xmlns:a16="http://schemas.microsoft.com/office/drawing/2014/main" id="{35A6ED60-A203-42DA-969D-C9E47FB05A39}"/>
              </a:ext>
            </a:extLst>
          </p:cNvPr>
          <p:cNvGrpSpPr/>
          <p:nvPr/>
        </p:nvGrpSpPr>
        <p:grpSpPr>
          <a:xfrm>
            <a:off x="10185380" y="3055697"/>
            <a:ext cx="642653" cy="598171"/>
            <a:chOff x="8034696" y="4082544"/>
            <a:chExt cx="642653" cy="598171"/>
          </a:xfrm>
          <a:solidFill>
            <a:srgbClr val="576C97"/>
          </a:solidFill>
        </p:grpSpPr>
        <p:sp>
          <p:nvSpPr>
            <p:cNvPr id="43" name="Freeform: Shape 42">
              <a:extLst>
                <a:ext uri="{FF2B5EF4-FFF2-40B4-BE49-F238E27FC236}">
                  <a16:creationId xmlns:a16="http://schemas.microsoft.com/office/drawing/2014/main" id="{29679310-B20F-4EC2-B845-58EA076F2CE4}"/>
                </a:ext>
              </a:extLst>
            </p:cNvPr>
            <p:cNvSpPr/>
            <p:nvPr/>
          </p:nvSpPr>
          <p:spPr>
            <a:xfrm>
              <a:off x="8116592" y="4082544"/>
              <a:ext cx="104680" cy="104680"/>
            </a:xfrm>
            <a:custGeom>
              <a:avLst/>
              <a:gdLst>
                <a:gd name="connsiteX0" fmla="*/ 104680 w 104680"/>
                <a:gd name="connsiteY0" fmla="*/ 52340 h 104680"/>
                <a:gd name="connsiteX1" fmla="*/ 52340 w 104680"/>
                <a:gd name="connsiteY1" fmla="*/ 104680 h 104680"/>
                <a:gd name="connsiteX2" fmla="*/ 0 w 104680"/>
                <a:gd name="connsiteY2" fmla="*/ 52340 h 104680"/>
                <a:gd name="connsiteX3" fmla="*/ 52340 w 104680"/>
                <a:gd name="connsiteY3" fmla="*/ 0 h 104680"/>
                <a:gd name="connsiteX4" fmla="*/ 104680 w 104680"/>
                <a:gd name="connsiteY4" fmla="*/ 52340 h 104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80" h="104680">
                  <a:moveTo>
                    <a:pt x="104680" y="52340"/>
                  </a:moveTo>
                  <a:cubicBezTo>
                    <a:pt x="104680" y="81247"/>
                    <a:pt x="81247" y="104680"/>
                    <a:pt x="52340" y="104680"/>
                  </a:cubicBezTo>
                  <a:cubicBezTo>
                    <a:pt x="23433" y="104680"/>
                    <a:pt x="0" y="81247"/>
                    <a:pt x="0" y="52340"/>
                  </a:cubicBezTo>
                  <a:cubicBezTo>
                    <a:pt x="0" y="23433"/>
                    <a:pt x="23433" y="0"/>
                    <a:pt x="52340" y="0"/>
                  </a:cubicBezTo>
                  <a:cubicBezTo>
                    <a:pt x="81247" y="0"/>
                    <a:pt x="104680" y="23433"/>
                    <a:pt x="104680" y="52340"/>
                  </a:cubicBezTo>
                  <a:close/>
                </a:path>
              </a:pathLst>
            </a:custGeom>
            <a:grpFill/>
            <a:ln w="7441" cap="flat">
              <a:noFill/>
              <a:prstDash val="solid"/>
              <a:miter/>
            </a:ln>
          </p:spPr>
          <p:txBody>
            <a:bodyPr rtlCol="0" anchor="ctr"/>
            <a:lstStyle/>
            <a:p>
              <a:endParaRPr lang="en-NZ" dirty="0"/>
            </a:p>
          </p:txBody>
        </p:sp>
        <p:sp>
          <p:nvSpPr>
            <p:cNvPr id="44" name="Freeform: Shape 43">
              <a:extLst>
                <a:ext uri="{FF2B5EF4-FFF2-40B4-BE49-F238E27FC236}">
                  <a16:creationId xmlns:a16="http://schemas.microsoft.com/office/drawing/2014/main" id="{625DB3F2-720C-4740-BB5E-D6C00D3EA033}"/>
                </a:ext>
              </a:extLst>
            </p:cNvPr>
            <p:cNvSpPr/>
            <p:nvPr/>
          </p:nvSpPr>
          <p:spPr>
            <a:xfrm>
              <a:off x="8340906" y="4082544"/>
              <a:ext cx="104680" cy="104680"/>
            </a:xfrm>
            <a:custGeom>
              <a:avLst/>
              <a:gdLst>
                <a:gd name="connsiteX0" fmla="*/ 104680 w 104680"/>
                <a:gd name="connsiteY0" fmla="*/ 52340 h 104680"/>
                <a:gd name="connsiteX1" fmla="*/ 52340 w 104680"/>
                <a:gd name="connsiteY1" fmla="*/ 104680 h 104680"/>
                <a:gd name="connsiteX2" fmla="*/ 0 w 104680"/>
                <a:gd name="connsiteY2" fmla="*/ 52340 h 104680"/>
                <a:gd name="connsiteX3" fmla="*/ 52340 w 104680"/>
                <a:gd name="connsiteY3" fmla="*/ 0 h 104680"/>
                <a:gd name="connsiteX4" fmla="*/ 104680 w 104680"/>
                <a:gd name="connsiteY4" fmla="*/ 52340 h 104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80" h="104680">
                  <a:moveTo>
                    <a:pt x="104680" y="52340"/>
                  </a:moveTo>
                  <a:cubicBezTo>
                    <a:pt x="104680" y="81247"/>
                    <a:pt x="81247" y="104680"/>
                    <a:pt x="52340" y="104680"/>
                  </a:cubicBezTo>
                  <a:cubicBezTo>
                    <a:pt x="23433" y="104680"/>
                    <a:pt x="0" y="81247"/>
                    <a:pt x="0" y="52340"/>
                  </a:cubicBezTo>
                  <a:cubicBezTo>
                    <a:pt x="0" y="23433"/>
                    <a:pt x="23433" y="0"/>
                    <a:pt x="52340" y="0"/>
                  </a:cubicBezTo>
                  <a:cubicBezTo>
                    <a:pt x="81247" y="0"/>
                    <a:pt x="104680" y="23433"/>
                    <a:pt x="104680" y="52340"/>
                  </a:cubicBezTo>
                  <a:close/>
                </a:path>
              </a:pathLst>
            </a:custGeom>
            <a:grpFill/>
            <a:ln w="7441" cap="flat">
              <a:noFill/>
              <a:prstDash val="solid"/>
              <a:miter/>
            </a:ln>
          </p:spPr>
          <p:txBody>
            <a:bodyPr rtlCol="0" anchor="ctr"/>
            <a:lstStyle/>
            <a:p>
              <a:endParaRPr lang="en-NZ" dirty="0"/>
            </a:p>
          </p:txBody>
        </p:sp>
        <p:sp>
          <p:nvSpPr>
            <p:cNvPr id="45" name="Freeform: Shape 44">
              <a:extLst>
                <a:ext uri="{FF2B5EF4-FFF2-40B4-BE49-F238E27FC236}">
                  <a16:creationId xmlns:a16="http://schemas.microsoft.com/office/drawing/2014/main" id="{945F6483-7F26-4614-B149-05D61EBE0F14}"/>
                </a:ext>
              </a:extLst>
            </p:cNvPr>
            <p:cNvSpPr/>
            <p:nvPr/>
          </p:nvSpPr>
          <p:spPr>
            <a:xfrm>
              <a:off x="8557743" y="4404061"/>
              <a:ext cx="74771" cy="74771"/>
            </a:xfrm>
            <a:custGeom>
              <a:avLst/>
              <a:gdLst>
                <a:gd name="connsiteX0" fmla="*/ 74771 w 74771"/>
                <a:gd name="connsiteY0" fmla="*/ 37386 h 74771"/>
                <a:gd name="connsiteX1" fmla="*/ 37386 w 74771"/>
                <a:gd name="connsiteY1" fmla="*/ 74771 h 74771"/>
                <a:gd name="connsiteX2" fmla="*/ 0 w 74771"/>
                <a:gd name="connsiteY2" fmla="*/ 37386 h 74771"/>
                <a:gd name="connsiteX3" fmla="*/ 37386 w 74771"/>
                <a:gd name="connsiteY3" fmla="*/ 0 h 74771"/>
                <a:gd name="connsiteX4" fmla="*/ 74771 w 74771"/>
                <a:gd name="connsiteY4" fmla="*/ 37386 h 74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771" h="74771">
                  <a:moveTo>
                    <a:pt x="74771" y="37386"/>
                  </a:moveTo>
                  <a:cubicBezTo>
                    <a:pt x="74771" y="58033"/>
                    <a:pt x="58033" y="74771"/>
                    <a:pt x="37386" y="74771"/>
                  </a:cubicBezTo>
                  <a:cubicBezTo>
                    <a:pt x="16738" y="74771"/>
                    <a:pt x="0" y="58033"/>
                    <a:pt x="0" y="37386"/>
                  </a:cubicBezTo>
                  <a:cubicBezTo>
                    <a:pt x="0" y="16738"/>
                    <a:pt x="16738" y="0"/>
                    <a:pt x="37386" y="0"/>
                  </a:cubicBezTo>
                  <a:cubicBezTo>
                    <a:pt x="58033" y="0"/>
                    <a:pt x="74771" y="16738"/>
                    <a:pt x="74771" y="37386"/>
                  </a:cubicBezTo>
                  <a:close/>
                </a:path>
              </a:pathLst>
            </a:custGeom>
            <a:grpFill/>
            <a:ln w="7441" cap="flat">
              <a:noFill/>
              <a:prstDash val="solid"/>
              <a:miter/>
            </a:ln>
          </p:spPr>
          <p:txBody>
            <a:bodyPr rtlCol="0" anchor="ctr"/>
            <a:lstStyle/>
            <a:p>
              <a:endParaRPr lang="en-NZ" dirty="0"/>
            </a:p>
          </p:txBody>
        </p:sp>
        <p:sp>
          <p:nvSpPr>
            <p:cNvPr id="46" name="Freeform: Shape 45">
              <a:extLst>
                <a:ext uri="{FF2B5EF4-FFF2-40B4-BE49-F238E27FC236}">
                  <a16:creationId xmlns:a16="http://schemas.microsoft.com/office/drawing/2014/main" id="{F76A9A6D-77F0-4D3B-BF69-6EBC21F58E36}"/>
                </a:ext>
              </a:extLst>
            </p:cNvPr>
            <p:cNvSpPr/>
            <p:nvPr/>
          </p:nvSpPr>
          <p:spPr>
            <a:xfrm>
              <a:off x="8034696" y="4202178"/>
              <a:ext cx="642653" cy="478537"/>
            </a:xfrm>
            <a:custGeom>
              <a:avLst/>
              <a:gdLst>
                <a:gd name="connsiteX0" fmla="*/ 641187 w 642653"/>
                <a:gd name="connsiteY0" fmla="*/ 375353 h 478537"/>
                <a:gd name="connsiteX1" fmla="*/ 615017 w 642653"/>
                <a:gd name="connsiteY1" fmla="*/ 312545 h 478537"/>
                <a:gd name="connsiteX2" fmla="*/ 576136 w 642653"/>
                <a:gd name="connsiteY2" fmla="*/ 285627 h 478537"/>
                <a:gd name="connsiteX3" fmla="*/ 560434 w 642653"/>
                <a:gd name="connsiteY3" fmla="*/ 284132 h 478537"/>
                <a:gd name="connsiteX4" fmla="*/ 523048 w 642653"/>
                <a:gd name="connsiteY4" fmla="*/ 284132 h 478537"/>
                <a:gd name="connsiteX5" fmla="*/ 491644 w 642653"/>
                <a:gd name="connsiteY5" fmla="*/ 231044 h 478537"/>
                <a:gd name="connsiteX6" fmla="*/ 492392 w 642653"/>
                <a:gd name="connsiteY6" fmla="*/ 219828 h 478537"/>
                <a:gd name="connsiteX7" fmla="*/ 457249 w 642653"/>
                <a:gd name="connsiteY7" fmla="*/ 43367 h 478537"/>
                <a:gd name="connsiteX8" fmla="*/ 404161 w 642653"/>
                <a:gd name="connsiteY8" fmla="*/ 8225 h 478537"/>
                <a:gd name="connsiteX9" fmla="*/ 357803 w 642653"/>
                <a:gd name="connsiteY9" fmla="*/ 0 h 478537"/>
                <a:gd name="connsiteX10" fmla="*/ 311445 w 642653"/>
                <a:gd name="connsiteY10" fmla="*/ 8225 h 478537"/>
                <a:gd name="connsiteX11" fmla="*/ 258357 w 642653"/>
                <a:gd name="connsiteY11" fmla="*/ 43367 h 478537"/>
                <a:gd name="connsiteX12" fmla="*/ 246394 w 642653"/>
                <a:gd name="connsiteY12" fmla="*/ 109914 h 478537"/>
                <a:gd name="connsiteX13" fmla="*/ 232935 w 642653"/>
                <a:gd name="connsiteY13" fmla="*/ 43367 h 478537"/>
                <a:gd name="connsiteX14" fmla="*/ 179847 w 642653"/>
                <a:gd name="connsiteY14" fmla="*/ 8225 h 478537"/>
                <a:gd name="connsiteX15" fmla="*/ 133489 w 642653"/>
                <a:gd name="connsiteY15" fmla="*/ 0 h 478537"/>
                <a:gd name="connsiteX16" fmla="*/ 87130 w 642653"/>
                <a:gd name="connsiteY16" fmla="*/ 8225 h 478537"/>
                <a:gd name="connsiteX17" fmla="*/ 34043 w 642653"/>
                <a:gd name="connsiteY17" fmla="*/ 43367 h 478537"/>
                <a:gd name="connsiteX18" fmla="*/ 395 w 642653"/>
                <a:gd name="connsiteY18" fmla="*/ 219828 h 478537"/>
                <a:gd name="connsiteX19" fmla="*/ 18341 w 642653"/>
                <a:gd name="connsiteY19" fmla="*/ 245998 h 478537"/>
                <a:gd name="connsiteX20" fmla="*/ 22079 w 642653"/>
                <a:gd name="connsiteY20" fmla="*/ 246746 h 478537"/>
                <a:gd name="connsiteX21" fmla="*/ 43763 w 642653"/>
                <a:gd name="connsiteY21" fmla="*/ 228801 h 478537"/>
                <a:gd name="connsiteX22" fmla="*/ 74419 w 642653"/>
                <a:gd name="connsiteY22" fmla="*/ 77015 h 478537"/>
                <a:gd name="connsiteX23" fmla="*/ 74419 w 642653"/>
                <a:gd name="connsiteY23" fmla="*/ 478537 h 478537"/>
                <a:gd name="connsiteX24" fmla="*/ 119282 w 642653"/>
                <a:gd name="connsiteY24" fmla="*/ 478537 h 478537"/>
                <a:gd name="connsiteX25" fmla="*/ 119282 w 642653"/>
                <a:gd name="connsiteY25" fmla="*/ 246746 h 478537"/>
                <a:gd name="connsiteX26" fmla="*/ 149191 w 642653"/>
                <a:gd name="connsiteY26" fmla="*/ 246746 h 478537"/>
                <a:gd name="connsiteX27" fmla="*/ 149191 w 642653"/>
                <a:gd name="connsiteY27" fmla="*/ 478537 h 478537"/>
                <a:gd name="connsiteX28" fmla="*/ 194054 w 642653"/>
                <a:gd name="connsiteY28" fmla="*/ 478537 h 478537"/>
                <a:gd name="connsiteX29" fmla="*/ 194054 w 642653"/>
                <a:gd name="connsiteY29" fmla="*/ 77015 h 478537"/>
                <a:gd name="connsiteX30" fmla="*/ 224710 w 642653"/>
                <a:gd name="connsiteY30" fmla="*/ 228801 h 478537"/>
                <a:gd name="connsiteX31" fmla="*/ 246394 w 642653"/>
                <a:gd name="connsiteY31" fmla="*/ 246746 h 478537"/>
                <a:gd name="connsiteX32" fmla="*/ 268077 w 642653"/>
                <a:gd name="connsiteY32" fmla="*/ 228801 h 478537"/>
                <a:gd name="connsiteX33" fmla="*/ 298734 w 642653"/>
                <a:gd name="connsiteY33" fmla="*/ 77015 h 478537"/>
                <a:gd name="connsiteX34" fmla="*/ 298734 w 642653"/>
                <a:gd name="connsiteY34" fmla="*/ 158516 h 478537"/>
                <a:gd name="connsiteX35" fmla="*/ 270320 w 642653"/>
                <a:gd name="connsiteY35" fmla="*/ 299834 h 478537"/>
                <a:gd name="connsiteX36" fmla="*/ 298734 w 642653"/>
                <a:gd name="connsiteY36" fmla="*/ 299834 h 478537"/>
                <a:gd name="connsiteX37" fmla="*/ 298734 w 642653"/>
                <a:gd name="connsiteY37" fmla="*/ 478537 h 478537"/>
                <a:gd name="connsiteX38" fmla="*/ 343596 w 642653"/>
                <a:gd name="connsiteY38" fmla="*/ 478537 h 478537"/>
                <a:gd name="connsiteX39" fmla="*/ 343596 w 642653"/>
                <a:gd name="connsiteY39" fmla="*/ 299086 h 478537"/>
                <a:gd name="connsiteX40" fmla="*/ 373505 w 642653"/>
                <a:gd name="connsiteY40" fmla="*/ 299086 h 478537"/>
                <a:gd name="connsiteX41" fmla="*/ 373505 w 642653"/>
                <a:gd name="connsiteY41" fmla="*/ 478537 h 478537"/>
                <a:gd name="connsiteX42" fmla="*/ 418368 w 642653"/>
                <a:gd name="connsiteY42" fmla="*/ 478537 h 478537"/>
                <a:gd name="connsiteX43" fmla="*/ 418368 w 642653"/>
                <a:gd name="connsiteY43" fmla="*/ 299834 h 478537"/>
                <a:gd name="connsiteX44" fmla="*/ 446781 w 642653"/>
                <a:gd name="connsiteY44" fmla="*/ 299834 h 478537"/>
                <a:gd name="connsiteX45" fmla="*/ 418368 w 642653"/>
                <a:gd name="connsiteY45" fmla="*/ 158516 h 478537"/>
                <a:gd name="connsiteX46" fmla="*/ 418368 w 642653"/>
                <a:gd name="connsiteY46" fmla="*/ 77015 h 478537"/>
                <a:gd name="connsiteX47" fmla="*/ 449024 w 642653"/>
                <a:gd name="connsiteY47" fmla="*/ 228801 h 478537"/>
                <a:gd name="connsiteX48" fmla="*/ 466222 w 642653"/>
                <a:gd name="connsiteY48" fmla="*/ 245998 h 478537"/>
                <a:gd name="connsiteX49" fmla="*/ 523048 w 642653"/>
                <a:gd name="connsiteY49" fmla="*/ 342453 h 478537"/>
                <a:gd name="connsiteX50" fmla="*/ 523048 w 642653"/>
                <a:gd name="connsiteY50" fmla="*/ 378344 h 478537"/>
                <a:gd name="connsiteX51" fmla="*/ 508094 w 642653"/>
                <a:gd name="connsiteY51" fmla="*/ 418720 h 478537"/>
                <a:gd name="connsiteX52" fmla="*/ 523048 w 642653"/>
                <a:gd name="connsiteY52" fmla="*/ 418720 h 478537"/>
                <a:gd name="connsiteX53" fmla="*/ 523048 w 642653"/>
                <a:gd name="connsiteY53" fmla="*/ 478537 h 478537"/>
                <a:gd name="connsiteX54" fmla="*/ 552957 w 642653"/>
                <a:gd name="connsiteY54" fmla="*/ 478537 h 478537"/>
                <a:gd name="connsiteX55" fmla="*/ 552957 w 642653"/>
                <a:gd name="connsiteY55" fmla="*/ 418720 h 478537"/>
                <a:gd name="connsiteX56" fmla="*/ 567911 w 642653"/>
                <a:gd name="connsiteY56" fmla="*/ 418720 h 478537"/>
                <a:gd name="connsiteX57" fmla="*/ 567911 w 642653"/>
                <a:gd name="connsiteY57" fmla="*/ 478537 h 478537"/>
                <a:gd name="connsiteX58" fmla="*/ 597819 w 642653"/>
                <a:gd name="connsiteY58" fmla="*/ 478537 h 478537"/>
                <a:gd name="connsiteX59" fmla="*/ 597819 w 642653"/>
                <a:gd name="connsiteY59" fmla="*/ 418720 h 478537"/>
                <a:gd name="connsiteX60" fmla="*/ 612774 w 642653"/>
                <a:gd name="connsiteY60" fmla="*/ 418720 h 478537"/>
                <a:gd name="connsiteX61" fmla="*/ 597819 w 642653"/>
                <a:gd name="connsiteY61" fmla="*/ 377596 h 478537"/>
                <a:gd name="connsiteX62" fmla="*/ 597819 w 642653"/>
                <a:gd name="connsiteY62" fmla="*/ 348435 h 478537"/>
                <a:gd name="connsiteX63" fmla="*/ 614269 w 642653"/>
                <a:gd name="connsiteY63" fmla="*/ 387316 h 478537"/>
                <a:gd name="connsiteX64" fmla="*/ 627728 w 642653"/>
                <a:gd name="connsiteY64" fmla="*/ 396289 h 478537"/>
                <a:gd name="connsiteX65" fmla="*/ 633710 w 642653"/>
                <a:gd name="connsiteY65" fmla="*/ 394793 h 478537"/>
                <a:gd name="connsiteX66" fmla="*/ 641187 w 642653"/>
                <a:gd name="connsiteY66" fmla="*/ 375353 h 47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42653" h="478537">
                  <a:moveTo>
                    <a:pt x="641187" y="375353"/>
                  </a:moveTo>
                  <a:lnTo>
                    <a:pt x="615017" y="312545"/>
                  </a:lnTo>
                  <a:cubicBezTo>
                    <a:pt x="606044" y="299834"/>
                    <a:pt x="591838" y="290113"/>
                    <a:pt x="576136" y="285627"/>
                  </a:cubicBezTo>
                  <a:cubicBezTo>
                    <a:pt x="571649" y="284879"/>
                    <a:pt x="565668" y="284132"/>
                    <a:pt x="560434" y="284132"/>
                  </a:cubicBezTo>
                  <a:lnTo>
                    <a:pt x="523048" y="284132"/>
                  </a:lnTo>
                  <a:lnTo>
                    <a:pt x="491644" y="231044"/>
                  </a:lnTo>
                  <a:cubicBezTo>
                    <a:pt x="492392" y="227305"/>
                    <a:pt x="493139" y="223567"/>
                    <a:pt x="492392" y="219828"/>
                  </a:cubicBezTo>
                  <a:lnTo>
                    <a:pt x="457249" y="43367"/>
                  </a:lnTo>
                  <a:cubicBezTo>
                    <a:pt x="443042" y="27665"/>
                    <a:pt x="425097" y="15702"/>
                    <a:pt x="404161" y="8225"/>
                  </a:cubicBezTo>
                  <a:cubicBezTo>
                    <a:pt x="389955" y="2991"/>
                    <a:pt x="374253" y="0"/>
                    <a:pt x="357803" y="0"/>
                  </a:cubicBezTo>
                  <a:cubicBezTo>
                    <a:pt x="341353" y="0"/>
                    <a:pt x="326399" y="2991"/>
                    <a:pt x="311445" y="8225"/>
                  </a:cubicBezTo>
                  <a:cubicBezTo>
                    <a:pt x="291256" y="15702"/>
                    <a:pt x="273311" y="27665"/>
                    <a:pt x="258357" y="43367"/>
                  </a:cubicBezTo>
                  <a:lnTo>
                    <a:pt x="246394" y="109914"/>
                  </a:lnTo>
                  <a:lnTo>
                    <a:pt x="232935" y="43367"/>
                  </a:lnTo>
                  <a:cubicBezTo>
                    <a:pt x="218728" y="27665"/>
                    <a:pt x="200783" y="15702"/>
                    <a:pt x="179847" y="8225"/>
                  </a:cubicBezTo>
                  <a:cubicBezTo>
                    <a:pt x="165640" y="2991"/>
                    <a:pt x="149938" y="0"/>
                    <a:pt x="133489" y="0"/>
                  </a:cubicBezTo>
                  <a:cubicBezTo>
                    <a:pt x="117039" y="0"/>
                    <a:pt x="102085" y="2991"/>
                    <a:pt x="87130" y="8225"/>
                  </a:cubicBezTo>
                  <a:cubicBezTo>
                    <a:pt x="66942" y="15702"/>
                    <a:pt x="48997" y="27665"/>
                    <a:pt x="34043" y="43367"/>
                  </a:cubicBezTo>
                  <a:lnTo>
                    <a:pt x="395" y="219828"/>
                  </a:lnTo>
                  <a:cubicBezTo>
                    <a:pt x="-1848" y="231792"/>
                    <a:pt x="5629" y="243755"/>
                    <a:pt x="18341" y="245998"/>
                  </a:cubicBezTo>
                  <a:cubicBezTo>
                    <a:pt x="19088" y="246746"/>
                    <a:pt x="20584" y="246746"/>
                    <a:pt x="22079" y="246746"/>
                  </a:cubicBezTo>
                  <a:cubicBezTo>
                    <a:pt x="32547" y="246746"/>
                    <a:pt x="42267" y="239269"/>
                    <a:pt x="43763" y="228801"/>
                  </a:cubicBezTo>
                  <a:lnTo>
                    <a:pt x="74419" y="77015"/>
                  </a:lnTo>
                  <a:lnTo>
                    <a:pt x="74419" y="478537"/>
                  </a:lnTo>
                  <a:lnTo>
                    <a:pt x="119282" y="478537"/>
                  </a:lnTo>
                  <a:lnTo>
                    <a:pt x="119282" y="246746"/>
                  </a:lnTo>
                  <a:lnTo>
                    <a:pt x="149191" y="246746"/>
                  </a:lnTo>
                  <a:lnTo>
                    <a:pt x="149191" y="478537"/>
                  </a:lnTo>
                  <a:lnTo>
                    <a:pt x="194054" y="478537"/>
                  </a:lnTo>
                  <a:lnTo>
                    <a:pt x="194054" y="77015"/>
                  </a:lnTo>
                  <a:lnTo>
                    <a:pt x="224710" y="228801"/>
                  </a:lnTo>
                  <a:cubicBezTo>
                    <a:pt x="226205" y="239269"/>
                    <a:pt x="235926" y="246746"/>
                    <a:pt x="246394" y="246746"/>
                  </a:cubicBezTo>
                  <a:cubicBezTo>
                    <a:pt x="256862" y="246746"/>
                    <a:pt x="266582" y="239269"/>
                    <a:pt x="268077" y="228801"/>
                  </a:cubicBezTo>
                  <a:lnTo>
                    <a:pt x="298734" y="77015"/>
                  </a:lnTo>
                  <a:lnTo>
                    <a:pt x="298734" y="158516"/>
                  </a:lnTo>
                  <a:lnTo>
                    <a:pt x="270320" y="299834"/>
                  </a:lnTo>
                  <a:lnTo>
                    <a:pt x="298734" y="299834"/>
                  </a:lnTo>
                  <a:lnTo>
                    <a:pt x="298734" y="478537"/>
                  </a:lnTo>
                  <a:lnTo>
                    <a:pt x="343596" y="478537"/>
                  </a:lnTo>
                  <a:lnTo>
                    <a:pt x="343596" y="299086"/>
                  </a:lnTo>
                  <a:lnTo>
                    <a:pt x="373505" y="299086"/>
                  </a:lnTo>
                  <a:lnTo>
                    <a:pt x="373505" y="478537"/>
                  </a:lnTo>
                  <a:lnTo>
                    <a:pt x="418368" y="478537"/>
                  </a:lnTo>
                  <a:lnTo>
                    <a:pt x="418368" y="299834"/>
                  </a:lnTo>
                  <a:lnTo>
                    <a:pt x="446781" y="299834"/>
                  </a:lnTo>
                  <a:lnTo>
                    <a:pt x="418368" y="158516"/>
                  </a:lnTo>
                  <a:lnTo>
                    <a:pt x="418368" y="77015"/>
                  </a:lnTo>
                  <a:lnTo>
                    <a:pt x="449024" y="228801"/>
                  </a:lnTo>
                  <a:cubicBezTo>
                    <a:pt x="450520" y="237773"/>
                    <a:pt x="457997" y="244503"/>
                    <a:pt x="466222" y="245998"/>
                  </a:cubicBezTo>
                  <a:lnTo>
                    <a:pt x="523048" y="342453"/>
                  </a:lnTo>
                  <a:lnTo>
                    <a:pt x="523048" y="378344"/>
                  </a:lnTo>
                  <a:lnTo>
                    <a:pt x="508094" y="418720"/>
                  </a:lnTo>
                  <a:lnTo>
                    <a:pt x="523048" y="418720"/>
                  </a:lnTo>
                  <a:lnTo>
                    <a:pt x="523048" y="478537"/>
                  </a:lnTo>
                  <a:lnTo>
                    <a:pt x="552957" y="478537"/>
                  </a:lnTo>
                  <a:lnTo>
                    <a:pt x="552957" y="418720"/>
                  </a:lnTo>
                  <a:lnTo>
                    <a:pt x="567911" y="418720"/>
                  </a:lnTo>
                  <a:lnTo>
                    <a:pt x="567911" y="478537"/>
                  </a:lnTo>
                  <a:lnTo>
                    <a:pt x="597819" y="478537"/>
                  </a:lnTo>
                  <a:lnTo>
                    <a:pt x="597819" y="418720"/>
                  </a:lnTo>
                  <a:lnTo>
                    <a:pt x="612774" y="418720"/>
                  </a:lnTo>
                  <a:lnTo>
                    <a:pt x="597819" y="377596"/>
                  </a:lnTo>
                  <a:lnTo>
                    <a:pt x="597819" y="348435"/>
                  </a:lnTo>
                  <a:lnTo>
                    <a:pt x="614269" y="387316"/>
                  </a:lnTo>
                  <a:cubicBezTo>
                    <a:pt x="616512" y="393298"/>
                    <a:pt x="622494" y="396289"/>
                    <a:pt x="627728" y="396289"/>
                  </a:cubicBezTo>
                  <a:cubicBezTo>
                    <a:pt x="629971" y="396289"/>
                    <a:pt x="631467" y="396289"/>
                    <a:pt x="633710" y="394793"/>
                  </a:cubicBezTo>
                  <a:cubicBezTo>
                    <a:pt x="641187" y="391802"/>
                    <a:pt x="644925" y="382830"/>
                    <a:pt x="641187" y="375353"/>
                  </a:cubicBezTo>
                  <a:close/>
                </a:path>
              </a:pathLst>
            </a:custGeom>
            <a:grpFill/>
            <a:ln w="7441" cap="flat">
              <a:noFill/>
              <a:prstDash val="solid"/>
              <a:miter/>
            </a:ln>
          </p:spPr>
          <p:txBody>
            <a:bodyPr rtlCol="0" anchor="ctr"/>
            <a:lstStyle/>
            <a:p>
              <a:endParaRPr lang="en-NZ" dirty="0"/>
            </a:p>
          </p:txBody>
        </p:sp>
      </p:grpSp>
      <p:grpSp>
        <p:nvGrpSpPr>
          <p:cNvPr id="136" name="Group 135">
            <a:extLst>
              <a:ext uri="{FF2B5EF4-FFF2-40B4-BE49-F238E27FC236}">
                <a16:creationId xmlns:a16="http://schemas.microsoft.com/office/drawing/2014/main" id="{C3833A7A-7DE2-455D-91C2-431A3B37E6B6}"/>
              </a:ext>
            </a:extLst>
          </p:cNvPr>
          <p:cNvGrpSpPr/>
          <p:nvPr/>
        </p:nvGrpSpPr>
        <p:grpSpPr>
          <a:xfrm>
            <a:off x="8022243" y="2526013"/>
            <a:ext cx="2054248" cy="1472285"/>
            <a:chOff x="10128589" y="3822128"/>
            <a:chExt cx="2054248" cy="1566940"/>
          </a:xfrm>
        </p:grpSpPr>
        <p:sp>
          <p:nvSpPr>
            <p:cNvPr id="129" name="Rectangle: Rounded Corners 128">
              <a:extLst>
                <a:ext uri="{FF2B5EF4-FFF2-40B4-BE49-F238E27FC236}">
                  <a16:creationId xmlns:a16="http://schemas.microsoft.com/office/drawing/2014/main" id="{FA30D26C-6B95-4BF6-AEC0-FBE86355E0F9}"/>
                </a:ext>
              </a:extLst>
            </p:cNvPr>
            <p:cNvSpPr/>
            <p:nvPr/>
          </p:nvSpPr>
          <p:spPr>
            <a:xfrm>
              <a:off x="10128589" y="3822128"/>
              <a:ext cx="1977056" cy="1566940"/>
            </a:xfrm>
            <a:prstGeom prst="roundRect">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38" name="TextBox 137">
              <a:extLst>
                <a:ext uri="{FF2B5EF4-FFF2-40B4-BE49-F238E27FC236}">
                  <a16:creationId xmlns:a16="http://schemas.microsoft.com/office/drawing/2014/main" id="{23F15B51-8265-4C97-86E0-540900E07BF2}"/>
                </a:ext>
              </a:extLst>
            </p:cNvPr>
            <p:cNvSpPr txBox="1"/>
            <p:nvPr/>
          </p:nvSpPr>
          <p:spPr>
            <a:xfrm>
              <a:off x="10902889" y="3917473"/>
              <a:ext cx="1279948" cy="1408525"/>
            </a:xfrm>
            <a:prstGeom prst="rect">
              <a:avLst/>
            </a:prstGeom>
            <a:noFill/>
          </p:spPr>
          <p:txBody>
            <a:bodyPr wrap="square" rtlCol="0">
              <a:spAutoFit/>
            </a:bodyPr>
            <a:lstStyle/>
            <a:p>
              <a:r>
                <a:rPr lang="en-US" sz="2000" b="1" dirty="0">
                  <a:solidFill>
                    <a:srgbClr val="576C97"/>
                  </a:solidFill>
                </a:rPr>
                <a:t>6/14</a:t>
              </a:r>
            </a:p>
            <a:p>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interviewees </a:t>
              </a:r>
              <a:r>
                <a:rPr lang="en-US" sz="1200" b="1" dirty="0">
                  <a:solidFill>
                    <a:srgbClr val="3C4360"/>
                  </a:solidFill>
                  <a:latin typeface="Calibri" panose="020F0502020204030204"/>
                </a:rPr>
                <a:t>reported </a:t>
              </a:r>
              <a:r>
                <a:rPr lang="en-US" sz="1200" b="1" dirty="0">
                  <a:solidFill>
                    <a:srgbClr val="3C4360"/>
                  </a:solidFill>
                </a:rPr>
                <a:t>an improvement in ability to work </a:t>
              </a:r>
              <a:br>
                <a:rPr lang="en-US" sz="1200" b="1" dirty="0">
                  <a:solidFill>
                    <a:srgbClr val="3C4360"/>
                  </a:solidFill>
                </a:rPr>
              </a:br>
              <a:r>
                <a:rPr lang="en-US" sz="1200" b="1" dirty="0">
                  <a:solidFill>
                    <a:srgbClr val="3C4360"/>
                  </a:solidFill>
                </a:rPr>
                <a:t>or study</a:t>
              </a:r>
            </a:p>
          </p:txBody>
        </p:sp>
        <p:grpSp>
          <p:nvGrpSpPr>
            <p:cNvPr id="30" name="Graphic 116" descr="Money with solid fill">
              <a:extLst>
                <a:ext uri="{FF2B5EF4-FFF2-40B4-BE49-F238E27FC236}">
                  <a16:creationId xmlns:a16="http://schemas.microsoft.com/office/drawing/2014/main" id="{25CB5FFB-C998-437B-97E4-656EE1C57BD0}"/>
                </a:ext>
              </a:extLst>
            </p:cNvPr>
            <p:cNvGrpSpPr/>
            <p:nvPr/>
          </p:nvGrpSpPr>
          <p:grpSpPr>
            <a:xfrm>
              <a:off x="10145139" y="3976390"/>
              <a:ext cx="836272" cy="836272"/>
              <a:chOff x="10145139" y="3976390"/>
              <a:chExt cx="836272" cy="836272"/>
            </a:xfrm>
          </p:grpSpPr>
          <p:sp>
            <p:nvSpPr>
              <p:cNvPr id="31" name="Freeform: Shape 30">
                <a:extLst>
                  <a:ext uri="{FF2B5EF4-FFF2-40B4-BE49-F238E27FC236}">
                    <a16:creationId xmlns:a16="http://schemas.microsoft.com/office/drawing/2014/main" id="{9DD8FF07-E08E-4548-B930-AA7FE8935FFA}"/>
                  </a:ext>
                </a:extLst>
              </p:cNvPr>
              <p:cNvSpPr/>
              <p:nvPr/>
            </p:nvSpPr>
            <p:spPr>
              <a:xfrm>
                <a:off x="10179983" y="4324836"/>
                <a:ext cx="766582" cy="348446"/>
              </a:xfrm>
              <a:custGeom>
                <a:avLst/>
                <a:gdLst>
                  <a:gd name="connsiteX0" fmla="*/ 714316 w 766582"/>
                  <a:gd name="connsiteY0" fmla="*/ 270046 h 348446"/>
                  <a:gd name="connsiteX1" fmla="*/ 688182 w 766582"/>
                  <a:gd name="connsiteY1" fmla="*/ 296180 h 348446"/>
                  <a:gd name="connsiteX2" fmla="*/ 87112 w 766582"/>
                  <a:gd name="connsiteY2" fmla="*/ 296180 h 348446"/>
                  <a:gd name="connsiteX3" fmla="*/ 52267 w 766582"/>
                  <a:gd name="connsiteY3" fmla="*/ 261335 h 348446"/>
                  <a:gd name="connsiteX4" fmla="*/ 52267 w 766582"/>
                  <a:gd name="connsiteY4" fmla="*/ 87112 h 348446"/>
                  <a:gd name="connsiteX5" fmla="*/ 87112 w 766582"/>
                  <a:gd name="connsiteY5" fmla="*/ 52267 h 348446"/>
                  <a:gd name="connsiteX6" fmla="*/ 688182 w 766582"/>
                  <a:gd name="connsiteY6" fmla="*/ 52267 h 348446"/>
                  <a:gd name="connsiteX7" fmla="*/ 714316 w 766582"/>
                  <a:gd name="connsiteY7" fmla="*/ 78401 h 348446"/>
                  <a:gd name="connsiteX8" fmla="*/ 714316 w 766582"/>
                  <a:gd name="connsiteY8" fmla="*/ 270046 h 348446"/>
                  <a:gd name="connsiteX9" fmla="*/ 0 w 766582"/>
                  <a:gd name="connsiteY9" fmla="*/ 0 h 348446"/>
                  <a:gd name="connsiteX10" fmla="*/ 0 w 766582"/>
                  <a:gd name="connsiteY10" fmla="*/ 348447 h 348446"/>
                  <a:gd name="connsiteX11" fmla="*/ 766583 w 766582"/>
                  <a:gd name="connsiteY11" fmla="*/ 348447 h 348446"/>
                  <a:gd name="connsiteX12" fmla="*/ 766583 w 766582"/>
                  <a:gd name="connsiteY12" fmla="*/ 0 h 348446"/>
                  <a:gd name="connsiteX13" fmla="*/ 0 w 766582"/>
                  <a:gd name="connsiteY13" fmla="*/ 0 h 348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66582" h="348446">
                    <a:moveTo>
                      <a:pt x="714316" y="270046"/>
                    </a:moveTo>
                    <a:lnTo>
                      <a:pt x="688182" y="296180"/>
                    </a:lnTo>
                    <a:lnTo>
                      <a:pt x="87112" y="296180"/>
                    </a:lnTo>
                    <a:lnTo>
                      <a:pt x="52267" y="261335"/>
                    </a:lnTo>
                    <a:lnTo>
                      <a:pt x="52267" y="87112"/>
                    </a:lnTo>
                    <a:lnTo>
                      <a:pt x="87112" y="52267"/>
                    </a:lnTo>
                    <a:lnTo>
                      <a:pt x="688182" y="52267"/>
                    </a:lnTo>
                    <a:lnTo>
                      <a:pt x="714316" y="78401"/>
                    </a:lnTo>
                    <a:lnTo>
                      <a:pt x="714316" y="270046"/>
                    </a:lnTo>
                    <a:close/>
                    <a:moveTo>
                      <a:pt x="0" y="0"/>
                    </a:moveTo>
                    <a:lnTo>
                      <a:pt x="0" y="348447"/>
                    </a:lnTo>
                    <a:lnTo>
                      <a:pt x="766583" y="348447"/>
                    </a:lnTo>
                    <a:lnTo>
                      <a:pt x="766583" y="0"/>
                    </a:lnTo>
                    <a:lnTo>
                      <a:pt x="0" y="0"/>
                    </a:lnTo>
                    <a:close/>
                  </a:path>
                </a:pathLst>
              </a:custGeom>
              <a:solidFill>
                <a:srgbClr val="576C97"/>
              </a:solidFill>
              <a:ln w="8632" cap="flat">
                <a:noFill/>
                <a:prstDash val="solid"/>
                <a:miter/>
              </a:ln>
            </p:spPr>
            <p:txBody>
              <a:bodyPr rtlCol="0" anchor="ctr"/>
              <a:lstStyle/>
              <a:p>
                <a:endParaRPr lang="en-NZ" dirty="0"/>
              </a:p>
            </p:txBody>
          </p:sp>
          <p:sp>
            <p:nvSpPr>
              <p:cNvPr id="32" name="Freeform: Shape 31">
                <a:extLst>
                  <a:ext uri="{FF2B5EF4-FFF2-40B4-BE49-F238E27FC236}">
                    <a16:creationId xmlns:a16="http://schemas.microsoft.com/office/drawing/2014/main" id="{57DCFA5C-C121-44B7-91E3-0F087DF41B49}"/>
                  </a:ext>
                </a:extLst>
              </p:cNvPr>
              <p:cNvSpPr/>
              <p:nvPr/>
            </p:nvSpPr>
            <p:spPr>
              <a:xfrm>
                <a:off x="10493585" y="4411948"/>
                <a:ext cx="139378" cy="174223"/>
              </a:xfrm>
              <a:custGeom>
                <a:avLst/>
                <a:gdLst>
                  <a:gd name="connsiteX0" fmla="*/ 139379 w 139378"/>
                  <a:gd name="connsiteY0" fmla="*/ 87112 h 174223"/>
                  <a:gd name="connsiteX1" fmla="*/ 69689 w 139378"/>
                  <a:gd name="connsiteY1" fmla="*/ 174223 h 174223"/>
                  <a:gd name="connsiteX2" fmla="*/ 0 w 139378"/>
                  <a:gd name="connsiteY2" fmla="*/ 87112 h 174223"/>
                  <a:gd name="connsiteX3" fmla="*/ 69689 w 139378"/>
                  <a:gd name="connsiteY3" fmla="*/ 0 h 174223"/>
                  <a:gd name="connsiteX4" fmla="*/ 139379 w 139378"/>
                  <a:gd name="connsiteY4" fmla="*/ 87112 h 1742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8" h="174223">
                    <a:moveTo>
                      <a:pt x="139379" y="87112"/>
                    </a:moveTo>
                    <a:cubicBezTo>
                      <a:pt x="139379" y="135222"/>
                      <a:pt x="108178" y="174223"/>
                      <a:pt x="69689" y="174223"/>
                    </a:cubicBezTo>
                    <a:cubicBezTo>
                      <a:pt x="31201" y="174223"/>
                      <a:pt x="0" y="135222"/>
                      <a:pt x="0" y="87112"/>
                    </a:cubicBezTo>
                    <a:cubicBezTo>
                      <a:pt x="0" y="39001"/>
                      <a:pt x="31201" y="0"/>
                      <a:pt x="69689" y="0"/>
                    </a:cubicBezTo>
                    <a:cubicBezTo>
                      <a:pt x="108178" y="0"/>
                      <a:pt x="139379" y="39001"/>
                      <a:pt x="139379" y="87112"/>
                    </a:cubicBezTo>
                    <a:close/>
                  </a:path>
                </a:pathLst>
              </a:custGeom>
              <a:solidFill>
                <a:srgbClr val="3C4360"/>
              </a:solidFill>
              <a:ln w="8632" cap="flat">
                <a:noFill/>
                <a:prstDash val="solid"/>
                <a:miter/>
              </a:ln>
            </p:spPr>
            <p:txBody>
              <a:bodyPr rtlCol="0" anchor="ctr"/>
              <a:lstStyle/>
              <a:p>
                <a:endParaRPr lang="en-NZ" dirty="0"/>
              </a:p>
            </p:txBody>
          </p:sp>
          <p:sp>
            <p:nvSpPr>
              <p:cNvPr id="33" name="Freeform: Shape 32">
                <a:extLst>
                  <a:ext uri="{FF2B5EF4-FFF2-40B4-BE49-F238E27FC236}">
                    <a16:creationId xmlns:a16="http://schemas.microsoft.com/office/drawing/2014/main" id="{EC08E72A-5D83-4D9C-8C81-A5760D9B6425}"/>
                  </a:ext>
                </a:extLst>
              </p:cNvPr>
              <p:cNvSpPr/>
              <p:nvPr/>
            </p:nvSpPr>
            <p:spPr>
              <a:xfrm>
                <a:off x="10319362" y="4472926"/>
                <a:ext cx="52267" cy="52267"/>
              </a:xfrm>
              <a:custGeom>
                <a:avLst/>
                <a:gdLst>
                  <a:gd name="connsiteX0" fmla="*/ 52267 w 52267"/>
                  <a:gd name="connsiteY0" fmla="*/ 26134 h 52267"/>
                  <a:gd name="connsiteX1" fmla="*/ 26134 w 52267"/>
                  <a:gd name="connsiteY1" fmla="*/ 52267 h 52267"/>
                  <a:gd name="connsiteX2" fmla="*/ 0 w 52267"/>
                  <a:gd name="connsiteY2" fmla="*/ 26134 h 52267"/>
                  <a:gd name="connsiteX3" fmla="*/ 26134 w 52267"/>
                  <a:gd name="connsiteY3" fmla="*/ 0 h 52267"/>
                  <a:gd name="connsiteX4" fmla="*/ 52267 w 52267"/>
                  <a:gd name="connsiteY4" fmla="*/ 26134 h 52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267" h="52267">
                    <a:moveTo>
                      <a:pt x="52267" y="26134"/>
                    </a:moveTo>
                    <a:cubicBezTo>
                      <a:pt x="52267" y="40567"/>
                      <a:pt x="40567" y="52267"/>
                      <a:pt x="26134" y="52267"/>
                    </a:cubicBezTo>
                    <a:cubicBezTo>
                      <a:pt x="11700" y="52267"/>
                      <a:pt x="0" y="40567"/>
                      <a:pt x="0" y="26134"/>
                    </a:cubicBezTo>
                    <a:cubicBezTo>
                      <a:pt x="0" y="11700"/>
                      <a:pt x="11700" y="0"/>
                      <a:pt x="26134" y="0"/>
                    </a:cubicBezTo>
                    <a:cubicBezTo>
                      <a:pt x="40567" y="0"/>
                      <a:pt x="52267" y="11700"/>
                      <a:pt x="52267" y="26134"/>
                    </a:cubicBezTo>
                    <a:close/>
                  </a:path>
                </a:pathLst>
              </a:custGeom>
              <a:solidFill>
                <a:srgbClr val="3C4360"/>
              </a:solidFill>
              <a:ln w="8632" cap="flat">
                <a:noFill/>
                <a:prstDash val="solid"/>
                <a:miter/>
              </a:ln>
            </p:spPr>
            <p:txBody>
              <a:bodyPr rtlCol="0" anchor="ctr"/>
              <a:lstStyle/>
              <a:p>
                <a:endParaRPr lang="en-NZ" dirty="0"/>
              </a:p>
            </p:txBody>
          </p:sp>
          <p:sp>
            <p:nvSpPr>
              <p:cNvPr id="34" name="Freeform: Shape 33">
                <a:extLst>
                  <a:ext uri="{FF2B5EF4-FFF2-40B4-BE49-F238E27FC236}">
                    <a16:creationId xmlns:a16="http://schemas.microsoft.com/office/drawing/2014/main" id="{68AB9BB4-2EBF-4050-9E07-A8684A1EB2C0}"/>
                  </a:ext>
                </a:extLst>
              </p:cNvPr>
              <p:cNvSpPr/>
              <p:nvPr/>
            </p:nvSpPr>
            <p:spPr>
              <a:xfrm>
                <a:off x="10754920" y="4472926"/>
                <a:ext cx="52267" cy="52267"/>
              </a:xfrm>
              <a:custGeom>
                <a:avLst/>
                <a:gdLst>
                  <a:gd name="connsiteX0" fmla="*/ 52267 w 52267"/>
                  <a:gd name="connsiteY0" fmla="*/ 26134 h 52267"/>
                  <a:gd name="connsiteX1" fmla="*/ 26134 w 52267"/>
                  <a:gd name="connsiteY1" fmla="*/ 52267 h 52267"/>
                  <a:gd name="connsiteX2" fmla="*/ 0 w 52267"/>
                  <a:gd name="connsiteY2" fmla="*/ 26134 h 52267"/>
                  <a:gd name="connsiteX3" fmla="*/ 26134 w 52267"/>
                  <a:gd name="connsiteY3" fmla="*/ 0 h 52267"/>
                  <a:gd name="connsiteX4" fmla="*/ 52267 w 52267"/>
                  <a:gd name="connsiteY4" fmla="*/ 26134 h 52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267" h="52267">
                    <a:moveTo>
                      <a:pt x="52267" y="26134"/>
                    </a:moveTo>
                    <a:cubicBezTo>
                      <a:pt x="52267" y="40567"/>
                      <a:pt x="40567" y="52267"/>
                      <a:pt x="26134" y="52267"/>
                    </a:cubicBezTo>
                    <a:cubicBezTo>
                      <a:pt x="11700" y="52267"/>
                      <a:pt x="0" y="40567"/>
                      <a:pt x="0" y="26134"/>
                    </a:cubicBezTo>
                    <a:cubicBezTo>
                      <a:pt x="0" y="11700"/>
                      <a:pt x="11700" y="0"/>
                      <a:pt x="26134" y="0"/>
                    </a:cubicBezTo>
                    <a:cubicBezTo>
                      <a:pt x="40567" y="0"/>
                      <a:pt x="52267" y="11700"/>
                      <a:pt x="52267" y="26134"/>
                    </a:cubicBezTo>
                    <a:close/>
                  </a:path>
                </a:pathLst>
              </a:custGeom>
              <a:solidFill>
                <a:srgbClr val="3C4360"/>
              </a:solidFill>
              <a:ln w="8632" cap="flat">
                <a:noFill/>
                <a:prstDash val="solid"/>
                <a:miter/>
              </a:ln>
            </p:spPr>
            <p:txBody>
              <a:bodyPr rtlCol="0" anchor="ctr"/>
              <a:lstStyle/>
              <a:p>
                <a:endParaRPr lang="en-NZ" dirty="0"/>
              </a:p>
            </p:txBody>
          </p:sp>
          <p:sp>
            <p:nvSpPr>
              <p:cNvPr id="35" name="Freeform: Shape 34">
                <a:extLst>
                  <a:ext uri="{FF2B5EF4-FFF2-40B4-BE49-F238E27FC236}">
                    <a16:creationId xmlns:a16="http://schemas.microsoft.com/office/drawing/2014/main" id="{69F34F9F-8A0C-4B9D-B5FD-EE8B1D76577D}"/>
                  </a:ext>
                </a:extLst>
              </p:cNvPr>
              <p:cNvSpPr/>
              <p:nvPr/>
            </p:nvSpPr>
            <p:spPr>
              <a:xfrm>
                <a:off x="10279290" y="4087892"/>
                <a:ext cx="505247" cy="191645"/>
              </a:xfrm>
              <a:custGeom>
                <a:avLst/>
                <a:gdLst>
                  <a:gd name="connsiteX0" fmla="*/ 439914 w 505247"/>
                  <a:gd name="connsiteY0" fmla="*/ 68818 h 191645"/>
                  <a:gd name="connsiteX1" fmla="*/ 452981 w 505247"/>
                  <a:gd name="connsiteY1" fmla="*/ 101921 h 191645"/>
                  <a:gd name="connsiteX2" fmla="*/ 505248 w 505247"/>
                  <a:gd name="connsiteY2" fmla="*/ 91467 h 191645"/>
                  <a:gd name="connsiteX3" fmla="*/ 468661 w 505247"/>
                  <a:gd name="connsiteY3" fmla="*/ 0 h 191645"/>
                  <a:gd name="connsiteX4" fmla="*/ 0 w 505247"/>
                  <a:gd name="connsiteY4" fmla="*/ 191646 h 191645"/>
                  <a:gd name="connsiteX5" fmla="*/ 268304 w 505247"/>
                  <a:gd name="connsiteY5" fmla="*/ 138508 h 1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5247" h="191645">
                    <a:moveTo>
                      <a:pt x="439914" y="68818"/>
                    </a:moveTo>
                    <a:lnTo>
                      <a:pt x="452981" y="101921"/>
                    </a:lnTo>
                    <a:lnTo>
                      <a:pt x="505248" y="91467"/>
                    </a:lnTo>
                    <a:lnTo>
                      <a:pt x="468661" y="0"/>
                    </a:lnTo>
                    <a:lnTo>
                      <a:pt x="0" y="191646"/>
                    </a:lnTo>
                    <a:lnTo>
                      <a:pt x="268304" y="138508"/>
                    </a:lnTo>
                    <a:close/>
                  </a:path>
                </a:pathLst>
              </a:custGeom>
              <a:solidFill>
                <a:srgbClr val="576C97"/>
              </a:solidFill>
              <a:ln w="8632" cap="flat">
                <a:noFill/>
                <a:prstDash val="solid"/>
                <a:miter/>
              </a:ln>
            </p:spPr>
            <p:txBody>
              <a:bodyPr rtlCol="0" anchor="ctr"/>
              <a:lstStyle/>
              <a:p>
                <a:endParaRPr lang="en-NZ" dirty="0"/>
              </a:p>
            </p:txBody>
          </p:sp>
          <p:sp>
            <p:nvSpPr>
              <p:cNvPr id="36" name="Freeform: Shape 35">
                <a:extLst>
                  <a:ext uri="{FF2B5EF4-FFF2-40B4-BE49-F238E27FC236}">
                    <a16:creationId xmlns:a16="http://schemas.microsoft.com/office/drawing/2014/main" id="{3DE0F06E-5924-4CBD-B4C4-D9BD6BC5B9DD}"/>
                  </a:ext>
                </a:extLst>
              </p:cNvPr>
              <p:cNvSpPr/>
              <p:nvPr/>
            </p:nvSpPr>
            <p:spPr>
              <a:xfrm>
                <a:off x="10406474" y="4201138"/>
                <a:ext cx="464305" cy="88853"/>
              </a:xfrm>
              <a:custGeom>
                <a:avLst/>
                <a:gdLst>
                  <a:gd name="connsiteX0" fmla="*/ 267433 w 464305"/>
                  <a:gd name="connsiteY0" fmla="*/ 88854 h 88853"/>
                  <a:gd name="connsiteX1" fmla="*/ 405069 w 464305"/>
                  <a:gd name="connsiteY1" fmla="*/ 61849 h 88853"/>
                  <a:gd name="connsiteX2" fmla="*/ 411167 w 464305"/>
                  <a:gd name="connsiteY2" fmla="*/ 88854 h 88853"/>
                  <a:gd name="connsiteX3" fmla="*/ 464305 w 464305"/>
                  <a:gd name="connsiteY3" fmla="*/ 88854 h 88853"/>
                  <a:gd name="connsiteX4" fmla="*/ 446883 w 464305"/>
                  <a:gd name="connsiteY4" fmla="*/ 0 h 88853"/>
                  <a:gd name="connsiteX5" fmla="*/ 0 w 464305"/>
                  <a:gd name="connsiteY5" fmla="*/ 88854 h 88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305" h="88853">
                    <a:moveTo>
                      <a:pt x="267433" y="88854"/>
                    </a:moveTo>
                    <a:lnTo>
                      <a:pt x="405069" y="61849"/>
                    </a:lnTo>
                    <a:lnTo>
                      <a:pt x="411167" y="88854"/>
                    </a:lnTo>
                    <a:lnTo>
                      <a:pt x="464305" y="88854"/>
                    </a:lnTo>
                    <a:lnTo>
                      <a:pt x="446883" y="0"/>
                    </a:lnTo>
                    <a:lnTo>
                      <a:pt x="0" y="88854"/>
                    </a:lnTo>
                    <a:close/>
                  </a:path>
                </a:pathLst>
              </a:custGeom>
              <a:solidFill>
                <a:srgbClr val="3C4360"/>
              </a:solidFill>
              <a:ln w="8632" cap="flat">
                <a:noFill/>
                <a:prstDash val="solid"/>
                <a:miter/>
              </a:ln>
            </p:spPr>
            <p:txBody>
              <a:bodyPr rtlCol="0" anchor="ctr"/>
              <a:lstStyle/>
              <a:p>
                <a:endParaRPr lang="en-NZ" dirty="0"/>
              </a:p>
            </p:txBody>
          </p:sp>
        </p:grpSp>
      </p:grpSp>
      <p:sp>
        <p:nvSpPr>
          <p:cNvPr id="139" name="TextBox 138">
            <a:extLst>
              <a:ext uri="{FF2B5EF4-FFF2-40B4-BE49-F238E27FC236}">
                <a16:creationId xmlns:a16="http://schemas.microsoft.com/office/drawing/2014/main" id="{913855FD-ADAB-407F-956D-0E902435AEC5}"/>
              </a:ext>
            </a:extLst>
          </p:cNvPr>
          <p:cNvSpPr txBox="1"/>
          <p:nvPr/>
        </p:nvSpPr>
        <p:spPr>
          <a:xfrm>
            <a:off x="3282744" y="4882405"/>
            <a:ext cx="4470341" cy="307777"/>
          </a:xfrm>
          <a:prstGeom prst="rect">
            <a:avLst/>
          </a:prstGeom>
          <a:solidFill>
            <a:srgbClr val="3C4360"/>
          </a:solidFill>
          <a:ln>
            <a:noFill/>
          </a:ln>
        </p:spPr>
        <p:txBody>
          <a:bodyPr wrap="square" rtlCol="0">
            <a:spAutoFit/>
          </a:bodyPr>
          <a:lstStyle/>
          <a:p>
            <a:pPr algn="ctr"/>
            <a:r>
              <a:rPr lang="en-US" sz="1400" b="1" dirty="0">
                <a:solidFill>
                  <a:schemeClr val="bg1"/>
                </a:solidFill>
              </a:rPr>
              <a:t>Tolerability of PRB therapy</a:t>
            </a:r>
          </a:p>
        </p:txBody>
      </p:sp>
      <p:sp>
        <p:nvSpPr>
          <p:cNvPr id="149" name="TextBox 148">
            <a:extLst>
              <a:ext uri="{FF2B5EF4-FFF2-40B4-BE49-F238E27FC236}">
                <a16:creationId xmlns:a16="http://schemas.microsoft.com/office/drawing/2014/main" id="{0624C631-58E6-469E-931D-EB4DF5F6EB2B}"/>
              </a:ext>
            </a:extLst>
          </p:cNvPr>
          <p:cNvSpPr txBox="1"/>
          <p:nvPr/>
        </p:nvSpPr>
        <p:spPr>
          <a:xfrm>
            <a:off x="4580987" y="1485194"/>
            <a:ext cx="2938195" cy="830997"/>
          </a:xfrm>
          <a:prstGeom prst="rect">
            <a:avLst/>
          </a:prstGeom>
          <a:noFill/>
        </p:spPr>
        <p:txBody>
          <a:bodyPr wrap="square" rtlCol="0">
            <a:spAutoFit/>
          </a:bodyPr>
          <a:lstStyle/>
          <a:p>
            <a:r>
              <a:rPr lang="en-US" sz="2000" b="1" dirty="0">
                <a:solidFill>
                  <a:srgbClr val="576C97"/>
                </a:solidFill>
              </a:rPr>
              <a:t>81% </a:t>
            </a:r>
            <a:r>
              <a:rPr lang="en-US" sz="1400" b="1" dirty="0">
                <a:solidFill>
                  <a:srgbClr val="3C4360"/>
                </a:solidFill>
              </a:rPr>
              <a:t>of 61 comments on overall treatment satisfaction were positive after 4 (range, 1–8) months of </a:t>
            </a:r>
            <a:r>
              <a:rPr lang="en-US" sz="1400" b="1" dirty="0" err="1">
                <a:solidFill>
                  <a:srgbClr val="3C4360"/>
                </a:solidFill>
              </a:rPr>
              <a:t>PRB</a:t>
            </a:r>
            <a:r>
              <a:rPr lang="en-US" sz="1400" b="1" baseline="30000" dirty="0" err="1">
                <a:solidFill>
                  <a:srgbClr val="3C4360"/>
                </a:solidFill>
              </a:rPr>
              <a:t>a</a:t>
            </a:r>
            <a:r>
              <a:rPr lang="en-US" sz="1400" b="1" dirty="0">
                <a:solidFill>
                  <a:srgbClr val="3C4360"/>
                </a:solidFill>
              </a:rPr>
              <a:t> </a:t>
            </a:r>
          </a:p>
        </p:txBody>
      </p:sp>
      <p:sp>
        <p:nvSpPr>
          <p:cNvPr id="151" name="Rectangle: Rounded Corners 150">
            <a:extLst>
              <a:ext uri="{FF2B5EF4-FFF2-40B4-BE49-F238E27FC236}">
                <a16:creationId xmlns:a16="http://schemas.microsoft.com/office/drawing/2014/main" id="{47880A1A-24CE-4029-9E4B-707CF4B94BD5}"/>
              </a:ext>
            </a:extLst>
          </p:cNvPr>
          <p:cNvSpPr/>
          <p:nvPr/>
        </p:nvSpPr>
        <p:spPr>
          <a:xfrm>
            <a:off x="3471510" y="2414930"/>
            <a:ext cx="4047672" cy="730053"/>
          </a:xfrm>
          <a:prstGeom prst="roundRect">
            <a:avLst/>
          </a:prstGeom>
          <a:solidFill>
            <a:srgbClr val="3C4360">
              <a:alpha val="18000"/>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43" name="Graphic 142" descr="Needle with solid fill">
            <a:extLst>
              <a:ext uri="{FF2B5EF4-FFF2-40B4-BE49-F238E27FC236}">
                <a16:creationId xmlns:a16="http://schemas.microsoft.com/office/drawing/2014/main" id="{59CBD5CF-86D9-4CF6-9288-33DF044CCAE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677990" y="2487780"/>
            <a:ext cx="605270" cy="605270"/>
          </a:xfrm>
          <a:prstGeom prst="rect">
            <a:avLst/>
          </a:prstGeom>
        </p:spPr>
      </p:pic>
      <p:sp>
        <p:nvSpPr>
          <p:cNvPr id="153" name="TextBox 152">
            <a:extLst>
              <a:ext uri="{FF2B5EF4-FFF2-40B4-BE49-F238E27FC236}">
                <a16:creationId xmlns:a16="http://schemas.microsoft.com/office/drawing/2014/main" id="{74BE6A7D-15B7-4D56-B371-FC9E1384C57D}"/>
              </a:ext>
            </a:extLst>
          </p:cNvPr>
          <p:cNvSpPr txBox="1"/>
          <p:nvPr/>
        </p:nvSpPr>
        <p:spPr>
          <a:xfrm>
            <a:off x="4572287" y="2391893"/>
            <a:ext cx="2976989" cy="769441"/>
          </a:xfrm>
          <a:prstGeom prst="rect">
            <a:avLst/>
          </a:prstGeom>
          <a:noFill/>
        </p:spPr>
        <p:txBody>
          <a:bodyPr wrap="square" rtlCol="0">
            <a:spAutoFit/>
          </a:bodyPr>
          <a:lstStyle/>
          <a:p>
            <a:r>
              <a:rPr lang="en-US" sz="2000" b="1" dirty="0">
                <a:solidFill>
                  <a:srgbClr val="576C97"/>
                </a:solidFill>
              </a:rPr>
              <a:t>77% </a:t>
            </a:r>
            <a:r>
              <a:rPr lang="en-US" sz="1200" b="1" dirty="0">
                <a:solidFill>
                  <a:srgbClr val="3C4360"/>
                </a:solidFill>
                <a:latin typeface="Calibri" panose="020F0502020204030204"/>
              </a:rPr>
              <a:t>of 84 comments on treatment effectiveness i</a:t>
            </a:r>
            <a:r>
              <a:rPr lang="en-US" sz="1200" b="1" dirty="0">
                <a:solidFill>
                  <a:srgbClr val="3C4360"/>
                </a:solidFill>
              </a:rPr>
              <a:t>ndicated a benefit of, or were positive towards, PRB </a:t>
            </a:r>
            <a:r>
              <a:rPr lang="en-US" sz="1200" b="1" dirty="0" err="1">
                <a:solidFill>
                  <a:srgbClr val="3C4360"/>
                </a:solidFill>
              </a:rPr>
              <a:t>effectiveness</a:t>
            </a:r>
            <a:r>
              <a:rPr lang="en-US" sz="1200" b="1" baseline="30000" dirty="0" err="1">
                <a:solidFill>
                  <a:srgbClr val="3C4360"/>
                </a:solidFill>
              </a:rPr>
              <a:t>a</a:t>
            </a:r>
            <a:endParaRPr lang="en-US" sz="1400" b="1" baseline="30000" dirty="0">
              <a:solidFill>
                <a:srgbClr val="3C4360"/>
              </a:solidFill>
            </a:endParaRPr>
          </a:p>
        </p:txBody>
      </p:sp>
      <p:pic>
        <p:nvPicPr>
          <p:cNvPr id="154" name="Graphic 153" descr="Smiling face with solid fill with solid fill">
            <a:extLst>
              <a:ext uri="{FF2B5EF4-FFF2-40B4-BE49-F238E27FC236}">
                <a16:creationId xmlns:a16="http://schemas.microsoft.com/office/drawing/2014/main" id="{8567DB39-BBFD-452C-AB39-FA38EDCECCD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578820" y="1502564"/>
            <a:ext cx="803610" cy="803610"/>
          </a:xfrm>
          <a:prstGeom prst="rect">
            <a:avLst/>
          </a:prstGeom>
        </p:spPr>
      </p:pic>
      <p:sp>
        <p:nvSpPr>
          <p:cNvPr id="158" name="Rectangle: Rounded Corners 157">
            <a:extLst>
              <a:ext uri="{FF2B5EF4-FFF2-40B4-BE49-F238E27FC236}">
                <a16:creationId xmlns:a16="http://schemas.microsoft.com/office/drawing/2014/main" id="{AC9B287A-7762-4F5B-8719-E32C6FCF4E28}"/>
              </a:ext>
            </a:extLst>
          </p:cNvPr>
          <p:cNvSpPr/>
          <p:nvPr/>
        </p:nvSpPr>
        <p:spPr>
          <a:xfrm>
            <a:off x="3481271" y="3222376"/>
            <a:ext cx="4047672" cy="769441"/>
          </a:xfrm>
          <a:prstGeom prst="roundRect">
            <a:avLst/>
          </a:prstGeom>
          <a:solidFill>
            <a:srgbClr val="3C4360">
              <a:alpha val="18000"/>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56" name="Graphic 155" descr="Adhesive Bandage with solid fill">
            <a:extLst>
              <a:ext uri="{FF2B5EF4-FFF2-40B4-BE49-F238E27FC236}">
                <a16:creationId xmlns:a16="http://schemas.microsoft.com/office/drawing/2014/main" id="{0C89E491-0559-45FB-B9D6-D050A75BFC7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561761" y="5234792"/>
            <a:ext cx="837728" cy="837728"/>
          </a:xfrm>
          <a:prstGeom prst="rect">
            <a:avLst/>
          </a:prstGeom>
        </p:spPr>
      </p:pic>
      <p:pic>
        <p:nvPicPr>
          <p:cNvPr id="159" name="Graphic 158" descr="Badge Tick with solid fill">
            <a:extLst>
              <a:ext uri="{FF2B5EF4-FFF2-40B4-BE49-F238E27FC236}">
                <a16:creationId xmlns:a16="http://schemas.microsoft.com/office/drawing/2014/main" id="{C3633F15-B778-49D3-A8C4-661FA02BDE6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652366" y="3268737"/>
            <a:ext cx="656518" cy="656518"/>
          </a:xfrm>
          <a:prstGeom prst="rect">
            <a:avLst/>
          </a:prstGeom>
        </p:spPr>
      </p:pic>
      <p:sp>
        <p:nvSpPr>
          <p:cNvPr id="165" name="TextBox 164">
            <a:extLst>
              <a:ext uri="{FF2B5EF4-FFF2-40B4-BE49-F238E27FC236}">
                <a16:creationId xmlns:a16="http://schemas.microsoft.com/office/drawing/2014/main" id="{B3FC55FB-3660-482A-8C12-DA1D48098A18}"/>
              </a:ext>
            </a:extLst>
          </p:cNvPr>
          <p:cNvSpPr txBox="1"/>
          <p:nvPr/>
        </p:nvSpPr>
        <p:spPr>
          <a:xfrm>
            <a:off x="4570144" y="3238584"/>
            <a:ext cx="2938195" cy="769441"/>
          </a:xfrm>
          <a:prstGeom prst="rect">
            <a:avLst/>
          </a:prstGeom>
          <a:noFill/>
        </p:spPr>
        <p:txBody>
          <a:bodyPr wrap="square" rtlCol="0">
            <a:spAutoFit/>
          </a:bodyPr>
          <a:lstStyle/>
          <a:p>
            <a:r>
              <a:rPr lang="en-US" sz="2000" b="1" dirty="0">
                <a:solidFill>
                  <a:srgbClr val="576C97"/>
                </a:solidFill>
              </a:rPr>
              <a:t>81% </a:t>
            </a:r>
            <a:r>
              <a:rPr lang="en-US" sz="1200" b="1" dirty="0">
                <a:solidFill>
                  <a:srgbClr val="3C4360"/>
                </a:solidFill>
                <a:latin typeface="Calibri" panose="020F0502020204030204"/>
              </a:rPr>
              <a:t>of 59 comments on treatment convenience i</a:t>
            </a:r>
            <a:r>
              <a:rPr lang="en-US" sz="1200" b="1" dirty="0">
                <a:solidFill>
                  <a:srgbClr val="3C4360"/>
                </a:solidFill>
              </a:rPr>
              <a:t>ndicated a benefit of, or were positive towards, the convenience of </a:t>
            </a:r>
            <a:r>
              <a:rPr lang="en-US" sz="1200" b="1" dirty="0" err="1">
                <a:solidFill>
                  <a:srgbClr val="3C4360"/>
                </a:solidFill>
              </a:rPr>
              <a:t>PRB</a:t>
            </a:r>
            <a:r>
              <a:rPr lang="en-US" sz="1200" b="1" baseline="30000" dirty="0" err="1">
                <a:solidFill>
                  <a:srgbClr val="3C4360"/>
                </a:solidFill>
              </a:rPr>
              <a:t>a</a:t>
            </a:r>
            <a:endParaRPr lang="en-US" sz="1200" b="1" baseline="30000" dirty="0">
              <a:solidFill>
                <a:srgbClr val="3C4360"/>
              </a:solidFill>
            </a:endParaRPr>
          </a:p>
        </p:txBody>
      </p:sp>
      <p:sp>
        <p:nvSpPr>
          <p:cNvPr id="168" name="TextBox 167">
            <a:extLst>
              <a:ext uri="{FF2B5EF4-FFF2-40B4-BE49-F238E27FC236}">
                <a16:creationId xmlns:a16="http://schemas.microsoft.com/office/drawing/2014/main" id="{4478EAF2-D689-4A0D-B688-FF9BAD95FAC1}"/>
              </a:ext>
            </a:extLst>
          </p:cNvPr>
          <p:cNvSpPr txBox="1"/>
          <p:nvPr/>
        </p:nvSpPr>
        <p:spPr>
          <a:xfrm>
            <a:off x="4562945" y="5138036"/>
            <a:ext cx="3309626" cy="1338828"/>
          </a:xfrm>
          <a:prstGeom prst="rect">
            <a:avLst/>
          </a:prstGeom>
          <a:noFill/>
        </p:spPr>
        <p:txBody>
          <a:bodyPr wrap="square" rtlCol="0">
            <a:spAutoFit/>
          </a:bodyPr>
          <a:lstStyle/>
          <a:p>
            <a:pPr>
              <a:spcAft>
                <a:spcPts val="600"/>
              </a:spcAft>
            </a:pPr>
            <a:r>
              <a:rPr lang="en-US" sz="2000" b="1" dirty="0">
                <a:solidFill>
                  <a:srgbClr val="576C97"/>
                </a:solidFill>
              </a:rPr>
              <a:t>4/14</a:t>
            </a:r>
            <a:r>
              <a:rPr lang="en-US" sz="1200" b="1" dirty="0">
                <a:solidFill>
                  <a:srgbClr val="3C4360"/>
                </a:solidFill>
              </a:rPr>
              <a:t> interviewees reported side effects such as grinding teeth during sleep, disturbance to sleep, constipation or dehydration</a:t>
            </a:r>
          </a:p>
          <a:p>
            <a:r>
              <a:rPr lang="en-US" sz="2000" b="1" dirty="0">
                <a:solidFill>
                  <a:srgbClr val="576C97"/>
                </a:solidFill>
              </a:rPr>
              <a:t>3/14</a:t>
            </a:r>
            <a:r>
              <a:rPr lang="en-US" sz="1200" b="1" dirty="0">
                <a:solidFill>
                  <a:srgbClr val="3C4360"/>
                </a:solidFill>
              </a:rPr>
              <a:t> interviewees reported minor discomfort from PRB injection</a:t>
            </a:r>
          </a:p>
        </p:txBody>
      </p:sp>
      <p:pic>
        <p:nvPicPr>
          <p:cNvPr id="10" name="Graphic 9" descr="Monthly calendar with solid fill">
            <a:extLst>
              <a:ext uri="{FF2B5EF4-FFF2-40B4-BE49-F238E27FC236}">
                <a16:creationId xmlns:a16="http://schemas.microsoft.com/office/drawing/2014/main" id="{4F0C5133-899F-47F5-8DC7-C1128E93A88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373652" y="2784824"/>
            <a:ext cx="536135" cy="536135"/>
          </a:xfrm>
          <a:prstGeom prst="rect">
            <a:avLst/>
          </a:prstGeom>
        </p:spPr>
      </p:pic>
      <p:sp>
        <p:nvSpPr>
          <p:cNvPr id="76" name="Rectangle: Rounded Corners 75">
            <a:extLst>
              <a:ext uri="{FF2B5EF4-FFF2-40B4-BE49-F238E27FC236}">
                <a16:creationId xmlns:a16="http://schemas.microsoft.com/office/drawing/2014/main" id="{0C5D5357-51BE-4F5E-9AB6-A35C9E1C12B9}"/>
              </a:ext>
            </a:extLst>
          </p:cNvPr>
          <p:cNvSpPr/>
          <p:nvPr/>
        </p:nvSpPr>
        <p:spPr>
          <a:xfrm>
            <a:off x="3471509" y="4070509"/>
            <a:ext cx="4037975" cy="709624"/>
          </a:xfrm>
          <a:prstGeom prst="roundRect">
            <a:avLst/>
          </a:prstGeom>
          <a:solidFill>
            <a:srgbClr val="3C4360">
              <a:alpha val="18000"/>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78" name="TextBox 77">
            <a:extLst>
              <a:ext uri="{FF2B5EF4-FFF2-40B4-BE49-F238E27FC236}">
                <a16:creationId xmlns:a16="http://schemas.microsoft.com/office/drawing/2014/main" id="{93CBBCD5-C301-4634-8DF7-031A63B9F33A}"/>
              </a:ext>
            </a:extLst>
          </p:cNvPr>
          <p:cNvSpPr txBox="1"/>
          <p:nvPr/>
        </p:nvSpPr>
        <p:spPr>
          <a:xfrm>
            <a:off x="4550686" y="4025899"/>
            <a:ext cx="2938195" cy="769441"/>
          </a:xfrm>
          <a:prstGeom prst="rect">
            <a:avLst/>
          </a:prstGeom>
          <a:noFill/>
        </p:spPr>
        <p:txBody>
          <a:bodyPr wrap="square" rtlCol="0">
            <a:spAutoFit/>
          </a:bodyPr>
          <a:lstStyle/>
          <a:p>
            <a:r>
              <a:rPr lang="en-US" sz="2000" b="1" dirty="0">
                <a:solidFill>
                  <a:srgbClr val="576C97"/>
                </a:solidFill>
              </a:rPr>
              <a:t>10/71</a:t>
            </a:r>
            <a:r>
              <a:rPr lang="en-US" sz="1200" b="1" dirty="0">
                <a:solidFill>
                  <a:srgbClr val="3C4360"/>
                </a:solidFill>
                <a:latin typeface="Calibri" panose="020F0502020204030204"/>
              </a:rPr>
              <a:t> interviewees r</a:t>
            </a:r>
            <a:r>
              <a:rPr lang="en-US" sz="1200" b="1" dirty="0">
                <a:solidFill>
                  <a:srgbClr val="3C4360"/>
                </a:solidFill>
              </a:rPr>
              <a:t>eported a reduction in opioid cravings with PRB compared with baseline</a:t>
            </a:r>
          </a:p>
        </p:txBody>
      </p:sp>
      <p:pic>
        <p:nvPicPr>
          <p:cNvPr id="12" name="Graphic 11" descr="Downward trend graph with solid fill">
            <a:extLst>
              <a:ext uri="{FF2B5EF4-FFF2-40B4-BE49-F238E27FC236}">
                <a16:creationId xmlns:a16="http://schemas.microsoft.com/office/drawing/2014/main" id="{E3C4B8AB-383A-4B0B-898D-2A8A360692C5}"/>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621708" y="4028155"/>
            <a:ext cx="717835" cy="717835"/>
          </a:xfrm>
          <a:prstGeom prst="rect">
            <a:avLst/>
          </a:prstGeom>
        </p:spPr>
      </p:pic>
      <p:sp>
        <p:nvSpPr>
          <p:cNvPr id="73" name="TextBox 72">
            <a:extLst>
              <a:ext uri="{FF2B5EF4-FFF2-40B4-BE49-F238E27FC236}">
                <a16:creationId xmlns:a16="http://schemas.microsoft.com/office/drawing/2014/main" id="{80B109C9-97E3-44FD-8975-F1B94B9F801E}"/>
              </a:ext>
            </a:extLst>
          </p:cNvPr>
          <p:cNvSpPr txBox="1"/>
          <p:nvPr/>
        </p:nvSpPr>
        <p:spPr>
          <a:xfrm>
            <a:off x="352480" y="4408020"/>
            <a:ext cx="2103265" cy="523220"/>
          </a:xfrm>
          <a:prstGeom prst="rect">
            <a:avLst/>
          </a:prstGeom>
          <a:noFill/>
        </p:spPr>
        <p:txBody>
          <a:bodyPr wrap="square" rtlCol="0">
            <a:spAutoFit/>
          </a:bodyPr>
          <a:lstStyle/>
          <a:p>
            <a:pPr algn="r"/>
            <a:r>
              <a:rPr lang="en-US" sz="1200" b="1" dirty="0">
                <a:solidFill>
                  <a:srgbClr val="3C4360"/>
                </a:solidFill>
              </a:rPr>
              <a:t>Mean time on treatment</a:t>
            </a:r>
            <a:endParaRPr lang="en-NZ" sz="1200" b="1" dirty="0">
              <a:solidFill>
                <a:srgbClr val="3C4360"/>
              </a:solidFill>
            </a:endParaRPr>
          </a:p>
          <a:p>
            <a:pPr algn="r"/>
            <a:r>
              <a:rPr lang="en-US" sz="1600" b="1" dirty="0">
                <a:solidFill>
                  <a:srgbClr val="576C97"/>
                </a:solidFill>
              </a:rPr>
              <a:t>7 years (range, 1–20)</a:t>
            </a:r>
          </a:p>
        </p:txBody>
      </p:sp>
      <p:grpSp>
        <p:nvGrpSpPr>
          <p:cNvPr id="11" name="Graphic 19" descr="Call center with solid fill">
            <a:extLst>
              <a:ext uri="{FF2B5EF4-FFF2-40B4-BE49-F238E27FC236}">
                <a16:creationId xmlns:a16="http://schemas.microsoft.com/office/drawing/2014/main" id="{C2D7DBAF-608B-497A-86C1-D93E252D4EF0}"/>
              </a:ext>
            </a:extLst>
          </p:cNvPr>
          <p:cNvGrpSpPr/>
          <p:nvPr/>
        </p:nvGrpSpPr>
        <p:grpSpPr>
          <a:xfrm>
            <a:off x="2398654" y="5524203"/>
            <a:ext cx="914400" cy="914400"/>
            <a:chOff x="2398654" y="4297335"/>
            <a:chExt cx="914400" cy="914400"/>
          </a:xfrm>
        </p:grpSpPr>
        <p:sp>
          <p:nvSpPr>
            <p:cNvPr id="13" name="Freeform: Shape 12">
              <a:extLst>
                <a:ext uri="{FF2B5EF4-FFF2-40B4-BE49-F238E27FC236}">
                  <a16:creationId xmlns:a16="http://schemas.microsoft.com/office/drawing/2014/main" id="{2DD69B1C-6EDB-4A45-90FE-6F605665DC99}"/>
                </a:ext>
              </a:extLst>
            </p:cNvPr>
            <p:cNvSpPr/>
            <p:nvPr/>
          </p:nvSpPr>
          <p:spPr>
            <a:xfrm>
              <a:off x="2551054" y="4811685"/>
              <a:ext cx="609600" cy="304800"/>
            </a:xfrm>
            <a:custGeom>
              <a:avLst/>
              <a:gdLst>
                <a:gd name="connsiteX0" fmla="*/ 579120 w 609600"/>
                <a:gd name="connsiteY0" fmla="*/ 91440 h 304800"/>
                <a:gd name="connsiteX1" fmla="*/ 430530 w 609600"/>
                <a:gd name="connsiteY1" fmla="*/ 19050 h 304800"/>
                <a:gd name="connsiteX2" fmla="*/ 304800 w 609600"/>
                <a:gd name="connsiteY2" fmla="*/ 0 h 304800"/>
                <a:gd name="connsiteX3" fmla="*/ 179070 w 609600"/>
                <a:gd name="connsiteY3" fmla="*/ 19050 h 304800"/>
                <a:gd name="connsiteX4" fmla="*/ 30480 w 609600"/>
                <a:gd name="connsiteY4" fmla="*/ 91440 h 304800"/>
                <a:gd name="connsiteX5" fmla="*/ 0 w 609600"/>
                <a:gd name="connsiteY5" fmla="*/ 152400 h 304800"/>
                <a:gd name="connsiteX6" fmla="*/ 0 w 609600"/>
                <a:gd name="connsiteY6" fmla="*/ 304800 h 304800"/>
                <a:gd name="connsiteX7" fmla="*/ 609600 w 609600"/>
                <a:gd name="connsiteY7" fmla="*/ 304800 h 304800"/>
                <a:gd name="connsiteX8" fmla="*/ 609600 w 609600"/>
                <a:gd name="connsiteY8" fmla="*/ 152400 h 304800"/>
                <a:gd name="connsiteX9" fmla="*/ 579120 w 609600"/>
                <a:gd name="connsiteY9" fmla="*/ 91440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09600" h="304800">
                  <a:moveTo>
                    <a:pt x="579120" y="91440"/>
                  </a:moveTo>
                  <a:cubicBezTo>
                    <a:pt x="537210" y="57150"/>
                    <a:pt x="483870" y="34290"/>
                    <a:pt x="430530" y="19050"/>
                  </a:cubicBezTo>
                  <a:cubicBezTo>
                    <a:pt x="392430" y="7620"/>
                    <a:pt x="350520" y="0"/>
                    <a:pt x="304800" y="0"/>
                  </a:cubicBezTo>
                  <a:cubicBezTo>
                    <a:pt x="262890" y="0"/>
                    <a:pt x="220980" y="7620"/>
                    <a:pt x="179070" y="19050"/>
                  </a:cubicBezTo>
                  <a:cubicBezTo>
                    <a:pt x="125730" y="34290"/>
                    <a:pt x="72390" y="60960"/>
                    <a:pt x="30480" y="91440"/>
                  </a:cubicBezTo>
                  <a:cubicBezTo>
                    <a:pt x="11430" y="106680"/>
                    <a:pt x="0" y="129540"/>
                    <a:pt x="0" y="152400"/>
                  </a:cubicBezTo>
                  <a:lnTo>
                    <a:pt x="0" y="304800"/>
                  </a:lnTo>
                  <a:lnTo>
                    <a:pt x="609600" y="304800"/>
                  </a:lnTo>
                  <a:lnTo>
                    <a:pt x="609600" y="152400"/>
                  </a:lnTo>
                  <a:cubicBezTo>
                    <a:pt x="609600" y="129540"/>
                    <a:pt x="598170" y="106680"/>
                    <a:pt x="579120" y="91440"/>
                  </a:cubicBezTo>
                  <a:close/>
                </a:path>
              </a:pathLst>
            </a:custGeom>
            <a:solidFill>
              <a:srgbClr val="576C97"/>
            </a:solidFill>
            <a:ln w="9525" cap="flat">
              <a:noFill/>
              <a:prstDash val="solid"/>
              <a:miter/>
            </a:ln>
          </p:spPr>
          <p:txBody>
            <a:bodyPr rtlCol="0" anchor="ctr"/>
            <a:lstStyle/>
            <a:p>
              <a:endParaRPr lang="en-NZ" dirty="0"/>
            </a:p>
          </p:txBody>
        </p:sp>
        <p:sp>
          <p:nvSpPr>
            <p:cNvPr id="15" name="Freeform: Shape 14">
              <a:extLst>
                <a:ext uri="{FF2B5EF4-FFF2-40B4-BE49-F238E27FC236}">
                  <a16:creationId xmlns:a16="http://schemas.microsoft.com/office/drawing/2014/main" id="{54A0B0CB-13B7-4B97-A065-B52F313FF453}"/>
                </a:ext>
              </a:extLst>
            </p:cNvPr>
            <p:cNvSpPr/>
            <p:nvPr/>
          </p:nvSpPr>
          <p:spPr>
            <a:xfrm>
              <a:off x="2688213" y="4392585"/>
              <a:ext cx="425767" cy="361950"/>
            </a:xfrm>
            <a:custGeom>
              <a:avLst/>
              <a:gdLst>
                <a:gd name="connsiteX0" fmla="*/ 19050 w 425767"/>
                <a:gd name="connsiteY0" fmla="*/ 99060 h 361950"/>
                <a:gd name="connsiteX1" fmla="*/ 32385 w 425767"/>
                <a:gd name="connsiteY1" fmla="*/ 93345 h 361950"/>
                <a:gd name="connsiteX2" fmla="*/ 32385 w 425767"/>
                <a:gd name="connsiteY2" fmla="*/ 93345 h 361950"/>
                <a:gd name="connsiteX3" fmla="*/ 167640 w 425767"/>
                <a:gd name="connsiteY3" fmla="*/ 38100 h 361950"/>
                <a:gd name="connsiteX4" fmla="*/ 358140 w 425767"/>
                <a:gd name="connsiteY4" fmla="*/ 228600 h 361950"/>
                <a:gd name="connsiteX5" fmla="*/ 358140 w 425767"/>
                <a:gd name="connsiteY5" fmla="*/ 272415 h 361950"/>
                <a:gd name="connsiteX6" fmla="*/ 248603 w 425767"/>
                <a:gd name="connsiteY6" fmla="*/ 308610 h 361950"/>
                <a:gd name="connsiteX7" fmla="*/ 234315 w 425767"/>
                <a:gd name="connsiteY7" fmla="*/ 304800 h 361950"/>
                <a:gd name="connsiteX8" fmla="*/ 205740 w 425767"/>
                <a:gd name="connsiteY8" fmla="*/ 333375 h 361950"/>
                <a:gd name="connsiteX9" fmla="*/ 234315 w 425767"/>
                <a:gd name="connsiteY9" fmla="*/ 361950 h 361950"/>
                <a:gd name="connsiteX10" fmla="*/ 260985 w 425767"/>
                <a:gd name="connsiteY10" fmla="*/ 344805 h 361950"/>
                <a:gd name="connsiteX11" fmla="*/ 412432 w 425767"/>
                <a:gd name="connsiteY11" fmla="*/ 294323 h 361950"/>
                <a:gd name="connsiteX12" fmla="*/ 425768 w 425767"/>
                <a:gd name="connsiteY12" fmla="*/ 276225 h 361950"/>
                <a:gd name="connsiteX13" fmla="*/ 425768 w 425767"/>
                <a:gd name="connsiteY13" fmla="*/ 190500 h 361950"/>
                <a:gd name="connsiteX14" fmla="*/ 406718 w 425767"/>
                <a:gd name="connsiteY14" fmla="*/ 171450 h 361950"/>
                <a:gd name="connsiteX15" fmla="*/ 389573 w 425767"/>
                <a:gd name="connsiteY15" fmla="*/ 171450 h 361950"/>
                <a:gd name="connsiteX16" fmla="*/ 167640 w 425767"/>
                <a:gd name="connsiteY16" fmla="*/ 0 h 361950"/>
                <a:gd name="connsiteX17" fmla="*/ 7620 w 425767"/>
                <a:gd name="connsiteY17" fmla="*/ 64770 h 361950"/>
                <a:gd name="connsiteX18" fmla="*/ 0 w 425767"/>
                <a:gd name="connsiteY18" fmla="*/ 80010 h 361950"/>
                <a:gd name="connsiteX19" fmla="*/ 19050 w 425767"/>
                <a:gd name="connsiteY19" fmla="*/ 99060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5767" h="361950">
                  <a:moveTo>
                    <a:pt x="19050" y="99060"/>
                  </a:moveTo>
                  <a:cubicBezTo>
                    <a:pt x="24765" y="99060"/>
                    <a:pt x="29528" y="97155"/>
                    <a:pt x="32385" y="93345"/>
                  </a:cubicBezTo>
                  <a:lnTo>
                    <a:pt x="32385" y="93345"/>
                  </a:lnTo>
                  <a:cubicBezTo>
                    <a:pt x="67628" y="59055"/>
                    <a:pt x="115253" y="38100"/>
                    <a:pt x="167640" y="38100"/>
                  </a:cubicBezTo>
                  <a:cubicBezTo>
                    <a:pt x="272415" y="38100"/>
                    <a:pt x="358140" y="123825"/>
                    <a:pt x="358140" y="228600"/>
                  </a:cubicBezTo>
                  <a:lnTo>
                    <a:pt x="358140" y="272415"/>
                  </a:lnTo>
                  <a:lnTo>
                    <a:pt x="248603" y="308610"/>
                  </a:lnTo>
                  <a:cubicBezTo>
                    <a:pt x="243840" y="306705"/>
                    <a:pt x="239078" y="304800"/>
                    <a:pt x="234315" y="304800"/>
                  </a:cubicBezTo>
                  <a:cubicBezTo>
                    <a:pt x="218123" y="304800"/>
                    <a:pt x="205740" y="317183"/>
                    <a:pt x="205740" y="333375"/>
                  </a:cubicBezTo>
                  <a:cubicBezTo>
                    <a:pt x="205740" y="349568"/>
                    <a:pt x="218123" y="361950"/>
                    <a:pt x="234315" y="361950"/>
                  </a:cubicBezTo>
                  <a:cubicBezTo>
                    <a:pt x="245745" y="361950"/>
                    <a:pt x="256223" y="355283"/>
                    <a:pt x="260985" y="344805"/>
                  </a:cubicBezTo>
                  <a:lnTo>
                    <a:pt x="412432" y="294323"/>
                  </a:lnTo>
                  <a:cubicBezTo>
                    <a:pt x="420053" y="291465"/>
                    <a:pt x="425768" y="284798"/>
                    <a:pt x="425768" y="276225"/>
                  </a:cubicBezTo>
                  <a:lnTo>
                    <a:pt x="425768" y="190500"/>
                  </a:lnTo>
                  <a:cubicBezTo>
                    <a:pt x="425768" y="180023"/>
                    <a:pt x="417195" y="171450"/>
                    <a:pt x="406718" y="171450"/>
                  </a:cubicBezTo>
                  <a:lnTo>
                    <a:pt x="389573" y="171450"/>
                  </a:lnTo>
                  <a:cubicBezTo>
                    <a:pt x="363855" y="73343"/>
                    <a:pt x="274320" y="0"/>
                    <a:pt x="167640" y="0"/>
                  </a:cubicBezTo>
                  <a:cubicBezTo>
                    <a:pt x="105728" y="0"/>
                    <a:pt x="49530" y="24765"/>
                    <a:pt x="7620" y="64770"/>
                  </a:cubicBezTo>
                  <a:cubicBezTo>
                    <a:pt x="2858" y="68580"/>
                    <a:pt x="0" y="73343"/>
                    <a:pt x="0" y="80010"/>
                  </a:cubicBezTo>
                  <a:cubicBezTo>
                    <a:pt x="0" y="90488"/>
                    <a:pt x="8572" y="99060"/>
                    <a:pt x="19050" y="99060"/>
                  </a:cubicBezTo>
                  <a:close/>
                </a:path>
              </a:pathLst>
            </a:custGeom>
            <a:solidFill>
              <a:srgbClr val="3C4360"/>
            </a:solidFill>
            <a:ln w="9525" cap="flat">
              <a:noFill/>
              <a:prstDash val="solid"/>
              <a:miter/>
            </a:ln>
          </p:spPr>
          <p:txBody>
            <a:bodyPr rtlCol="0" anchor="ctr"/>
            <a:lstStyle/>
            <a:p>
              <a:endParaRPr lang="en-NZ" dirty="0"/>
            </a:p>
          </p:txBody>
        </p:sp>
        <p:sp>
          <p:nvSpPr>
            <p:cNvPr id="18" name="Freeform: Shape 17">
              <a:extLst>
                <a:ext uri="{FF2B5EF4-FFF2-40B4-BE49-F238E27FC236}">
                  <a16:creationId xmlns:a16="http://schemas.microsoft.com/office/drawing/2014/main" id="{40A824B7-7EED-4693-8813-14AE06185F8D}"/>
                </a:ext>
              </a:extLst>
            </p:cNvPr>
            <p:cNvSpPr/>
            <p:nvPr/>
          </p:nvSpPr>
          <p:spPr>
            <a:xfrm>
              <a:off x="2703454" y="4468785"/>
              <a:ext cx="304800" cy="304800"/>
            </a:xfrm>
            <a:custGeom>
              <a:avLst/>
              <a:gdLst>
                <a:gd name="connsiteX0" fmla="*/ 303848 w 304800"/>
                <a:gd name="connsiteY0" fmla="*/ 168593 h 304800"/>
                <a:gd name="connsiteX1" fmla="*/ 304800 w 304800"/>
                <a:gd name="connsiteY1" fmla="*/ 152400 h 304800"/>
                <a:gd name="connsiteX2" fmla="*/ 152400 w 304800"/>
                <a:gd name="connsiteY2" fmla="*/ 0 h 304800"/>
                <a:gd name="connsiteX3" fmla="*/ 0 w 304800"/>
                <a:gd name="connsiteY3" fmla="*/ 152400 h 304800"/>
                <a:gd name="connsiteX4" fmla="*/ 152400 w 304800"/>
                <a:gd name="connsiteY4" fmla="*/ 304800 h 304800"/>
                <a:gd name="connsiteX5" fmla="*/ 161925 w 304800"/>
                <a:gd name="connsiteY5" fmla="*/ 303848 h 304800"/>
                <a:gd name="connsiteX6" fmla="*/ 161925 w 304800"/>
                <a:gd name="connsiteY6" fmla="*/ 257175 h 304800"/>
                <a:gd name="connsiteX7" fmla="*/ 161925 w 304800"/>
                <a:gd name="connsiteY7" fmla="*/ 257175 h 304800"/>
                <a:gd name="connsiteX8" fmla="*/ 167640 w 304800"/>
                <a:gd name="connsiteY8" fmla="*/ 231458 h 304800"/>
                <a:gd name="connsiteX9" fmla="*/ 200977 w 304800"/>
                <a:gd name="connsiteY9" fmla="*/ 202883 h 304800"/>
                <a:gd name="connsiteX10" fmla="*/ 303848 w 304800"/>
                <a:gd name="connsiteY10" fmla="*/ 168593 h 30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4800" h="304800">
                  <a:moveTo>
                    <a:pt x="303848" y="168593"/>
                  </a:moveTo>
                  <a:cubicBezTo>
                    <a:pt x="304800" y="162877"/>
                    <a:pt x="304800" y="158115"/>
                    <a:pt x="304800" y="152400"/>
                  </a:cubicBezTo>
                  <a:cubicBezTo>
                    <a:pt x="304800" y="68580"/>
                    <a:pt x="236220" y="0"/>
                    <a:pt x="152400" y="0"/>
                  </a:cubicBezTo>
                  <a:cubicBezTo>
                    <a:pt x="68580" y="0"/>
                    <a:pt x="0" y="68580"/>
                    <a:pt x="0" y="152400"/>
                  </a:cubicBezTo>
                  <a:cubicBezTo>
                    <a:pt x="0" y="236220"/>
                    <a:pt x="68580" y="304800"/>
                    <a:pt x="152400" y="304800"/>
                  </a:cubicBezTo>
                  <a:cubicBezTo>
                    <a:pt x="155258" y="304800"/>
                    <a:pt x="159068" y="304800"/>
                    <a:pt x="161925" y="303848"/>
                  </a:cubicBezTo>
                  <a:lnTo>
                    <a:pt x="161925" y="257175"/>
                  </a:lnTo>
                  <a:lnTo>
                    <a:pt x="161925" y="257175"/>
                  </a:lnTo>
                  <a:cubicBezTo>
                    <a:pt x="161925" y="248602"/>
                    <a:pt x="163830" y="240030"/>
                    <a:pt x="167640" y="231458"/>
                  </a:cubicBezTo>
                  <a:cubicBezTo>
                    <a:pt x="174308" y="218123"/>
                    <a:pt x="185738" y="207645"/>
                    <a:pt x="200977" y="202883"/>
                  </a:cubicBezTo>
                  <a:lnTo>
                    <a:pt x="303848" y="168593"/>
                  </a:lnTo>
                  <a:close/>
                </a:path>
              </a:pathLst>
            </a:custGeom>
            <a:solidFill>
              <a:srgbClr val="576C97"/>
            </a:solidFill>
            <a:ln w="9525" cap="flat">
              <a:noFill/>
              <a:prstDash val="solid"/>
              <a:miter/>
            </a:ln>
          </p:spPr>
          <p:txBody>
            <a:bodyPr rtlCol="0" anchor="ctr"/>
            <a:lstStyle/>
            <a:p>
              <a:endParaRPr lang="en-NZ" dirty="0"/>
            </a:p>
          </p:txBody>
        </p:sp>
      </p:grpSp>
      <p:grpSp>
        <p:nvGrpSpPr>
          <p:cNvPr id="47" name="Group 46">
            <a:extLst>
              <a:ext uri="{FF2B5EF4-FFF2-40B4-BE49-F238E27FC236}">
                <a16:creationId xmlns:a16="http://schemas.microsoft.com/office/drawing/2014/main" id="{CEB3760F-DB06-40D9-AFAB-B683F1429A21}"/>
              </a:ext>
            </a:extLst>
          </p:cNvPr>
          <p:cNvGrpSpPr/>
          <p:nvPr/>
        </p:nvGrpSpPr>
        <p:grpSpPr>
          <a:xfrm>
            <a:off x="8010842" y="5272825"/>
            <a:ext cx="2069381" cy="1078856"/>
            <a:chOff x="9029283" y="5283043"/>
            <a:chExt cx="2069381" cy="1078856"/>
          </a:xfrm>
        </p:grpSpPr>
        <p:grpSp>
          <p:nvGrpSpPr>
            <p:cNvPr id="141" name="Group 140">
              <a:extLst>
                <a:ext uri="{FF2B5EF4-FFF2-40B4-BE49-F238E27FC236}">
                  <a16:creationId xmlns:a16="http://schemas.microsoft.com/office/drawing/2014/main" id="{3138ECEE-76B0-40C5-9B7D-FFDB5A2F886A}"/>
                </a:ext>
              </a:extLst>
            </p:cNvPr>
            <p:cNvGrpSpPr/>
            <p:nvPr/>
          </p:nvGrpSpPr>
          <p:grpSpPr>
            <a:xfrm>
              <a:off x="9029283" y="5283043"/>
              <a:ext cx="2069381" cy="1078856"/>
              <a:chOff x="9030769" y="5120583"/>
              <a:chExt cx="2069381" cy="1078856"/>
            </a:xfrm>
          </p:grpSpPr>
          <p:sp>
            <p:nvSpPr>
              <p:cNvPr id="130" name="Rectangle: Rounded Corners 129">
                <a:extLst>
                  <a:ext uri="{FF2B5EF4-FFF2-40B4-BE49-F238E27FC236}">
                    <a16:creationId xmlns:a16="http://schemas.microsoft.com/office/drawing/2014/main" id="{0C312D97-441A-48F4-B0F1-E934C7D49252}"/>
                  </a:ext>
                </a:extLst>
              </p:cNvPr>
              <p:cNvSpPr/>
              <p:nvPr/>
            </p:nvSpPr>
            <p:spPr>
              <a:xfrm>
                <a:off x="9030769" y="5120583"/>
                <a:ext cx="1986035" cy="1078856"/>
              </a:xfrm>
              <a:prstGeom prst="roundRect">
                <a:avLst/>
              </a:prstGeom>
              <a:solidFill>
                <a:srgbClr val="F8F8F8">
                  <a:alpha val="50196"/>
                </a:srgbClr>
              </a:solidFill>
              <a:ln w="25400">
                <a:solidFill>
                  <a:srgbClr val="3C43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44" name="TextBox 143">
                <a:extLst>
                  <a:ext uri="{FF2B5EF4-FFF2-40B4-BE49-F238E27FC236}">
                    <a16:creationId xmlns:a16="http://schemas.microsoft.com/office/drawing/2014/main" id="{1CA25107-8A71-433B-BD78-3F6B7B1BA2A0}"/>
                  </a:ext>
                </a:extLst>
              </p:cNvPr>
              <p:cNvSpPr txBox="1"/>
              <p:nvPr/>
            </p:nvSpPr>
            <p:spPr>
              <a:xfrm>
                <a:off x="9820202" y="5195400"/>
                <a:ext cx="1279948" cy="954107"/>
              </a:xfrm>
              <a:prstGeom prst="rect">
                <a:avLst/>
              </a:prstGeom>
              <a:noFill/>
            </p:spPr>
            <p:txBody>
              <a:bodyPr wrap="square" rtlCol="0">
                <a:spAutoFit/>
              </a:bodyPr>
              <a:lstStyle/>
              <a:p>
                <a:r>
                  <a:rPr lang="en-US" sz="2000" b="1" dirty="0">
                    <a:solidFill>
                      <a:srgbClr val="576C97"/>
                    </a:solidFill>
                  </a:rPr>
                  <a:t>12/14</a:t>
                </a:r>
              </a:p>
              <a:p>
                <a:r>
                  <a:rPr lang="en-US" sz="1200" b="1" dirty="0">
                    <a:solidFill>
                      <a:srgbClr val="3C4360"/>
                    </a:solidFill>
                  </a:rPr>
                  <a:t>interviewees reported</a:t>
                </a:r>
                <a:br>
                  <a:rPr lang="en-US" sz="2000" b="1" dirty="0">
                    <a:solidFill>
                      <a:srgbClr val="3C4360"/>
                    </a:solidFill>
                  </a:rPr>
                </a:br>
                <a:r>
                  <a:rPr lang="en-US" sz="1200" b="1" dirty="0">
                    <a:solidFill>
                      <a:srgbClr val="3C4360"/>
                    </a:solidFill>
                  </a:rPr>
                  <a:t>improved QoL</a:t>
                </a:r>
              </a:p>
            </p:txBody>
          </p:sp>
        </p:grpSp>
        <p:grpSp>
          <p:nvGrpSpPr>
            <p:cNvPr id="37" name="Graphic 3" descr="Dance with solid fill">
              <a:extLst>
                <a:ext uri="{FF2B5EF4-FFF2-40B4-BE49-F238E27FC236}">
                  <a16:creationId xmlns:a16="http://schemas.microsoft.com/office/drawing/2014/main" id="{E2925A2B-29CC-4042-802B-F86A71F4E7DB}"/>
                </a:ext>
              </a:extLst>
            </p:cNvPr>
            <p:cNvGrpSpPr/>
            <p:nvPr/>
          </p:nvGrpSpPr>
          <p:grpSpPr>
            <a:xfrm>
              <a:off x="9073625" y="5477066"/>
              <a:ext cx="838020" cy="838020"/>
              <a:chOff x="9075111" y="5314606"/>
              <a:chExt cx="838020" cy="838020"/>
            </a:xfrm>
          </p:grpSpPr>
          <p:sp>
            <p:nvSpPr>
              <p:cNvPr id="38" name="Freeform: Shape 37">
                <a:extLst>
                  <a:ext uri="{FF2B5EF4-FFF2-40B4-BE49-F238E27FC236}">
                    <a16:creationId xmlns:a16="http://schemas.microsoft.com/office/drawing/2014/main" id="{5129C8E6-A65E-4B9A-9E90-CD0BB92CCBB0}"/>
                  </a:ext>
                </a:extLst>
              </p:cNvPr>
              <p:cNvSpPr/>
              <p:nvPr/>
            </p:nvSpPr>
            <p:spPr>
              <a:xfrm>
                <a:off x="9307312" y="5501414"/>
                <a:ext cx="104752" cy="104752"/>
              </a:xfrm>
              <a:custGeom>
                <a:avLst/>
                <a:gdLst>
                  <a:gd name="connsiteX0" fmla="*/ 104752 w 104752"/>
                  <a:gd name="connsiteY0" fmla="*/ 52376 h 104752"/>
                  <a:gd name="connsiteX1" fmla="*/ 52376 w 104752"/>
                  <a:gd name="connsiteY1" fmla="*/ 104753 h 104752"/>
                  <a:gd name="connsiteX2" fmla="*/ 0 w 104752"/>
                  <a:gd name="connsiteY2" fmla="*/ 52376 h 104752"/>
                  <a:gd name="connsiteX3" fmla="*/ 52376 w 104752"/>
                  <a:gd name="connsiteY3" fmla="*/ 0 h 104752"/>
                  <a:gd name="connsiteX4" fmla="*/ 104752 w 104752"/>
                  <a:gd name="connsiteY4" fmla="*/ 52376 h 10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2" h="104752">
                    <a:moveTo>
                      <a:pt x="104752" y="52376"/>
                    </a:moveTo>
                    <a:cubicBezTo>
                      <a:pt x="104752" y="81303"/>
                      <a:pt x="81303" y="104753"/>
                      <a:pt x="52376" y="104753"/>
                    </a:cubicBezTo>
                    <a:cubicBezTo>
                      <a:pt x="23450" y="104753"/>
                      <a:pt x="0" y="81303"/>
                      <a:pt x="0" y="52376"/>
                    </a:cubicBezTo>
                    <a:cubicBezTo>
                      <a:pt x="0" y="23450"/>
                      <a:pt x="23450" y="0"/>
                      <a:pt x="52376" y="0"/>
                    </a:cubicBezTo>
                    <a:cubicBezTo>
                      <a:pt x="81303" y="0"/>
                      <a:pt x="104752" y="23450"/>
                      <a:pt x="104752" y="52376"/>
                    </a:cubicBezTo>
                    <a:close/>
                  </a:path>
                </a:pathLst>
              </a:custGeom>
              <a:solidFill>
                <a:srgbClr val="576C97"/>
              </a:solidFill>
              <a:ln w="8632" cap="flat">
                <a:noFill/>
                <a:prstDash val="solid"/>
                <a:miter/>
              </a:ln>
            </p:spPr>
            <p:txBody>
              <a:bodyPr rtlCol="0" anchor="ctr"/>
              <a:lstStyle/>
              <a:p>
                <a:endParaRPr lang="en-NZ" dirty="0"/>
              </a:p>
            </p:txBody>
          </p:sp>
          <p:sp>
            <p:nvSpPr>
              <p:cNvPr id="39" name="Freeform: Shape 38">
                <a:extLst>
                  <a:ext uri="{FF2B5EF4-FFF2-40B4-BE49-F238E27FC236}">
                    <a16:creationId xmlns:a16="http://schemas.microsoft.com/office/drawing/2014/main" id="{27A62DD8-FDB3-4AA0-B3F1-3974AD05A264}"/>
                  </a:ext>
                </a:extLst>
              </p:cNvPr>
              <p:cNvSpPr/>
              <p:nvPr/>
            </p:nvSpPr>
            <p:spPr>
              <a:xfrm>
                <a:off x="9577923" y="5414120"/>
                <a:ext cx="104752" cy="104752"/>
              </a:xfrm>
              <a:custGeom>
                <a:avLst/>
                <a:gdLst>
                  <a:gd name="connsiteX0" fmla="*/ 104752 w 104752"/>
                  <a:gd name="connsiteY0" fmla="*/ 52376 h 104752"/>
                  <a:gd name="connsiteX1" fmla="*/ 52376 w 104752"/>
                  <a:gd name="connsiteY1" fmla="*/ 104753 h 104752"/>
                  <a:gd name="connsiteX2" fmla="*/ 0 w 104752"/>
                  <a:gd name="connsiteY2" fmla="*/ 52376 h 104752"/>
                  <a:gd name="connsiteX3" fmla="*/ 52376 w 104752"/>
                  <a:gd name="connsiteY3" fmla="*/ 0 h 104752"/>
                  <a:gd name="connsiteX4" fmla="*/ 104752 w 104752"/>
                  <a:gd name="connsiteY4" fmla="*/ 52376 h 10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752" h="104752">
                    <a:moveTo>
                      <a:pt x="104752" y="52376"/>
                    </a:moveTo>
                    <a:cubicBezTo>
                      <a:pt x="104752" y="81303"/>
                      <a:pt x="81303" y="104753"/>
                      <a:pt x="52376" y="104753"/>
                    </a:cubicBezTo>
                    <a:cubicBezTo>
                      <a:pt x="23450" y="104753"/>
                      <a:pt x="0" y="81303"/>
                      <a:pt x="0" y="52376"/>
                    </a:cubicBezTo>
                    <a:cubicBezTo>
                      <a:pt x="0" y="23450"/>
                      <a:pt x="23450" y="0"/>
                      <a:pt x="52376" y="0"/>
                    </a:cubicBezTo>
                    <a:cubicBezTo>
                      <a:pt x="81303" y="0"/>
                      <a:pt x="104752" y="23450"/>
                      <a:pt x="104752" y="52376"/>
                    </a:cubicBezTo>
                    <a:close/>
                  </a:path>
                </a:pathLst>
              </a:custGeom>
              <a:solidFill>
                <a:srgbClr val="3C4360"/>
              </a:solidFill>
              <a:ln w="8632" cap="flat">
                <a:noFill/>
                <a:prstDash val="solid"/>
                <a:miter/>
              </a:ln>
            </p:spPr>
            <p:txBody>
              <a:bodyPr rtlCol="0" anchor="ctr"/>
              <a:lstStyle/>
              <a:p>
                <a:endParaRPr lang="en-NZ" dirty="0"/>
              </a:p>
            </p:txBody>
          </p:sp>
          <p:sp>
            <p:nvSpPr>
              <p:cNvPr id="40" name="Freeform: Shape 39">
                <a:extLst>
                  <a:ext uri="{FF2B5EF4-FFF2-40B4-BE49-F238E27FC236}">
                    <a16:creationId xmlns:a16="http://schemas.microsoft.com/office/drawing/2014/main" id="{C89A71D9-3BA4-4C93-B1B1-FB01F1D833C6}"/>
                  </a:ext>
                </a:extLst>
              </p:cNvPr>
              <p:cNvSpPr/>
              <p:nvPr/>
            </p:nvSpPr>
            <p:spPr>
              <a:xfrm>
                <a:off x="9462695" y="5511016"/>
                <a:ext cx="419882" cy="439087"/>
              </a:xfrm>
              <a:custGeom>
                <a:avLst/>
                <a:gdLst>
                  <a:gd name="connsiteX0" fmla="*/ 412026 w 419882"/>
                  <a:gd name="connsiteY0" fmla="*/ 7856 h 439087"/>
                  <a:gd name="connsiteX1" fmla="*/ 375363 w 419882"/>
                  <a:gd name="connsiteY1" fmla="*/ 7856 h 439087"/>
                  <a:gd name="connsiteX2" fmla="*/ 338700 w 419882"/>
                  <a:gd name="connsiteY2" fmla="*/ 44520 h 439087"/>
                  <a:gd name="connsiteX3" fmla="*/ 286323 w 419882"/>
                  <a:gd name="connsiteY3" fmla="*/ 6111 h 439087"/>
                  <a:gd name="connsiteX4" fmla="*/ 263627 w 419882"/>
                  <a:gd name="connsiteY4" fmla="*/ 2619 h 439087"/>
                  <a:gd name="connsiteX5" fmla="*/ 141416 w 419882"/>
                  <a:gd name="connsiteY5" fmla="*/ 37536 h 439087"/>
                  <a:gd name="connsiteX6" fmla="*/ 130941 w 419882"/>
                  <a:gd name="connsiteY6" fmla="*/ 44520 h 439087"/>
                  <a:gd name="connsiteX7" fmla="*/ 85548 w 419882"/>
                  <a:gd name="connsiteY7" fmla="*/ 89913 h 439087"/>
                  <a:gd name="connsiteX8" fmla="*/ 26188 w 419882"/>
                  <a:gd name="connsiteY8" fmla="*/ 89913 h 439087"/>
                  <a:gd name="connsiteX9" fmla="*/ 0 w 419882"/>
                  <a:gd name="connsiteY9" fmla="*/ 116101 h 439087"/>
                  <a:gd name="connsiteX10" fmla="*/ 26188 w 419882"/>
                  <a:gd name="connsiteY10" fmla="*/ 142289 h 439087"/>
                  <a:gd name="connsiteX11" fmla="*/ 96023 w 419882"/>
                  <a:gd name="connsiteY11" fmla="*/ 142289 h 439087"/>
                  <a:gd name="connsiteX12" fmla="*/ 115228 w 419882"/>
                  <a:gd name="connsiteY12" fmla="*/ 135305 h 439087"/>
                  <a:gd name="connsiteX13" fmla="*/ 162366 w 419882"/>
                  <a:gd name="connsiteY13" fmla="*/ 88167 h 439087"/>
                  <a:gd name="connsiteX14" fmla="*/ 199030 w 419882"/>
                  <a:gd name="connsiteY14" fmla="*/ 196411 h 439087"/>
                  <a:gd name="connsiteX15" fmla="*/ 116974 w 419882"/>
                  <a:gd name="connsiteY15" fmla="*/ 250533 h 439087"/>
                  <a:gd name="connsiteX16" fmla="*/ 104753 w 419882"/>
                  <a:gd name="connsiteY16" fmla="*/ 276721 h 439087"/>
                  <a:gd name="connsiteX17" fmla="*/ 122211 w 419882"/>
                  <a:gd name="connsiteY17" fmla="*/ 398932 h 439087"/>
                  <a:gd name="connsiteX18" fmla="*/ 148399 w 419882"/>
                  <a:gd name="connsiteY18" fmla="*/ 421629 h 439087"/>
                  <a:gd name="connsiteX19" fmla="*/ 151891 w 419882"/>
                  <a:gd name="connsiteY19" fmla="*/ 421629 h 439087"/>
                  <a:gd name="connsiteX20" fmla="*/ 174588 w 419882"/>
                  <a:gd name="connsiteY20" fmla="*/ 391949 h 439087"/>
                  <a:gd name="connsiteX21" fmla="*/ 158875 w 419882"/>
                  <a:gd name="connsiteY21" fmla="*/ 285451 h 439087"/>
                  <a:gd name="connsiteX22" fmla="*/ 230456 w 419882"/>
                  <a:gd name="connsiteY22" fmla="*/ 238312 h 439087"/>
                  <a:gd name="connsiteX23" fmla="*/ 211251 w 419882"/>
                  <a:gd name="connsiteY23" fmla="*/ 280213 h 439087"/>
                  <a:gd name="connsiteX24" fmla="*/ 209505 w 419882"/>
                  <a:gd name="connsiteY24" fmla="*/ 294180 h 439087"/>
                  <a:gd name="connsiteX25" fmla="*/ 226964 w 419882"/>
                  <a:gd name="connsiteY25" fmla="*/ 416391 h 439087"/>
                  <a:gd name="connsiteX26" fmla="*/ 253152 w 419882"/>
                  <a:gd name="connsiteY26" fmla="*/ 439088 h 439087"/>
                  <a:gd name="connsiteX27" fmla="*/ 256644 w 419882"/>
                  <a:gd name="connsiteY27" fmla="*/ 439088 h 439087"/>
                  <a:gd name="connsiteX28" fmla="*/ 279340 w 419882"/>
                  <a:gd name="connsiteY28" fmla="*/ 409408 h 439087"/>
                  <a:gd name="connsiteX29" fmla="*/ 263627 w 419882"/>
                  <a:gd name="connsiteY29" fmla="*/ 292434 h 439087"/>
                  <a:gd name="connsiteX30" fmla="*/ 303782 w 419882"/>
                  <a:gd name="connsiteY30" fmla="*/ 201649 h 439087"/>
                  <a:gd name="connsiteX31" fmla="*/ 307274 w 419882"/>
                  <a:gd name="connsiteY31" fmla="*/ 184190 h 439087"/>
                  <a:gd name="connsiteX32" fmla="*/ 303782 w 419882"/>
                  <a:gd name="connsiteY32" fmla="*/ 166731 h 439087"/>
                  <a:gd name="connsiteX33" fmla="*/ 275848 w 419882"/>
                  <a:gd name="connsiteY33" fmla="*/ 61979 h 439087"/>
                  <a:gd name="connsiteX34" fmla="*/ 324733 w 419882"/>
                  <a:gd name="connsiteY34" fmla="*/ 98642 h 439087"/>
                  <a:gd name="connsiteX35" fmla="*/ 359650 w 419882"/>
                  <a:gd name="connsiteY35" fmla="*/ 96896 h 439087"/>
                  <a:gd name="connsiteX36" fmla="*/ 412026 w 419882"/>
                  <a:gd name="connsiteY36" fmla="*/ 44520 h 439087"/>
                  <a:gd name="connsiteX37" fmla="*/ 412026 w 419882"/>
                  <a:gd name="connsiteY37" fmla="*/ 7856 h 43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19882" h="439087">
                    <a:moveTo>
                      <a:pt x="412026" y="7856"/>
                    </a:moveTo>
                    <a:cubicBezTo>
                      <a:pt x="401551" y="-2619"/>
                      <a:pt x="385838" y="-2619"/>
                      <a:pt x="375363" y="7856"/>
                    </a:cubicBezTo>
                    <a:lnTo>
                      <a:pt x="338700" y="44520"/>
                    </a:lnTo>
                    <a:lnTo>
                      <a:pt x="286323" y="6111"/>
                    </a:lnTo>
                    <a:cubicBezTo>
                      <a:pt x="279340" y="873"/>
                      <a:pt x="270611" y="-873"/>
                      <a:pt x="263627" y="2619"/>
                    </a:cubicBezTo>
                    <a:lnTo>
                      <a:pt x="141416" y="37536"/>
                    </a:lnTo>
                    <a:cubicBezTo>
                      <a:pt x="137924" y="39282"/>
                      <a:pt x="132686" y="41028"/>
                      <a:pt x="130941" y="44520"/>
                    </a:cubicBezTo>
                    <a:lnTo>
                      <a:pt x="85548" y="89913"/>
                    </a:lnTo>
                    <a:lnTo>
                      <a:pt x="26188" y="89913"/>
                    </a:lnTo>
                    <a:cubicBezTo>
                      <a:pt x="12221" y="89913"/>
                      <a:pt x="0" y="102134"/>
                      <a:pt x="0" y="116101"/>
                    </a:cubicBezTo>
                    <a:cubicBezTo>
                      <a:pt x="0" y="130068"/>
                      <a:pt x="12221" y="142289"/>
                      <a:pt x="26188" y="142289"/>
                    </a:cubicBezTo>
                    <a:lnTo>
                      <a:pt x="96023" y="142289"/>
                    </a:lnTo>
                    <a:cubicBezTo>
                      <a:pt x="103007" y="142289"/>
                      <a:pt x="109990" y="138797"/>
                      <a:pt x="115228" y="135305"/>
                    </a:cubicBezTo>
                    <a:lnTo>
                      <a:pt x="162366" y="88167"/>
                    </a:lnTo>
                    <a:lnTo>
                      <a:pt x="199030" y="196411"/>
                    </a:lnTo>
                    <a:lnTo>
                      <a:pt x="116974" y="250533"/>
                    </a:lnTo>
                    <a:cubicBezTo>
                      <a:pt x="108244" y="255771"/>
                      <a:pt x="104753" y="266246"/>
                      <a:pt x="104753" y="276721"/>
                    </a:cubicBezTo>
                    <a:lnTo>
                      <a:pt x="122211" y="398932"/>
                    </a:lnTo>
                    <a:cubicBezTo>
                      <a:pt x="123957" y="411154"/>
                      <a:pt x="134432" y="421629"/>
                      <a:pt x="148399" y="421629"/>
                    </a:cubicBezTo>
                    <a:cubicBezTo>
                      <a:pt x="150145" y="421629"/>
                      <a:pt x="150145" y="421629"/>
                      <a:pt x="151891" y="421629"/>
                    </a:cubicBezTo>
                    <a:cubicBezTo>
                      <a:pt x="165858" y="419883"/>
                      <a:pt x="176333" y="405916"/>
                      <a:pt x="174588" y="391949"/>
                    </a:cubicBezTo>
                    <a:lnTo>
                      <a:pt x="158875" y="285451"/>
                    </a:lnTo>
                    <a:lnTo>
                      <a:pt x="230456" y="238312"/>
                    </a:lnTo>
                    <a:lnTo>
                      <a:pt x="211251" y="280213"/>
                    </a:lnTo>
                    <a:cubicBezTo>
                      <a:pt x="209505" y="285451"/>
                      <a:pt x="207759" y="288942"/>
                      <a:pt x="209505" y="294180"/>
                    </a:cubicBezTo>
                    <a:lnTo>
                      <a:pt x="226964" y="416391"/>
                    </a:lnTo>
                    <a:cubicBezTo>
                      <a:pt x="228710" y="428612"/>
                      <a:pt x="239185" y="439088"/>
                      <a:pt x="253152" y="439088"/>
                    </a:cubicBezTo>
                    <a:cubicBezTo>
                      <a:pt x="254898" y="439088"/>
                      <a:pt x="254898" y="439088"/>
                      <a:pt x="256644" y="439088"/>
                    </a:cubicBezTo>
                    <a:cubicBezTo>
                      <a:pt x="270611" y="437342"/>
                      <a:pt x="281086" y="423375"/>
                      <a:pt x="279340" y="409408"/>
                    </a:cubicBezTo>
                    <a:lnTo>
                      <a:pt x="263627" y="292434"/>
                    </a:lnTo>
                    <a:lnTo>
                      <a:pt x="303782" y="201649"/>
                    </a:lnTo>
                    <a:cubicBezTo>
                      <a:pt x="303782" y="201649"/>
                      <a:pt x="307274" y="189427"/>
                      <a:pt x="307274" y="184190"/>
                    </a:cubicBezTo>
                    <a:cubicBezTo>
                      <a:pt x="307274" y="177206"/>
                      <a:pt x="303782" y="166731"/>
                      <a:pt x="303782" y="166731"/>
                    </a:cubicBezTo>
                    <a:lnTo>
                      <a:pt x="275848" y="61979"/>
                    </a:lnTo>
                    <a:lnTo>
                      <a:pt x="324733" y="98642"/>
                    </a:lnTo>
                    <a:cubicBezTo>
                      <a:pt x="335208" y="105625"/>
                      <a:pt x="349175" y="105625"/>
                      <a:pt x="359650" y="96896"/>
                    </a:cubicBezTo>
                    <a:lnTo>
                      <a:pt x="412026" y="44520"/>
                    </a:lnTo>
                    <a:cubicBezTo>
                      <a:pt x="422502" y="34045"/>
                      <a:pt x="422502" y="18332"/>
                      <a:pt x="412026" y="7856"/>
                    </a:cubicBezTo>
                    <a:close/>
                  </a:path>
                </a:pathLst>
              </a:custGeom>
              <a:solidFill>
                <a:srgbClr val="3C4360"/>
              </a:solidFill>
              <a:ln w="8632" cap="flat">
                <a:noFill/>
                <a:prstDash val="solid"/>
                <a:miter/>
              </a:ln>
            </p:spPr>
            <p:txBody>
              <a:bodyPr rtlCol="0" anchor="ctr"/>
              <a:lstStyle/>
              <a:p>
                <a:endParaRPr lang="en-NZ" dirty="0"/>
              </a:p>
            </p:txBody>
          </p:sp>
          <p:sp>
            <p:nvSpPr>
              <p:cNvPr id="41" name="Freeform: Shape 40">
                <a:extLst>
                  <a:ext uri="{FF2B5EF4-FFF2-40B4-BE49-F238E27FC236}">
                    <a16:creationId xmlns:a16="http://schemas.microsoft.com/office/drawing/2014/main" id="{E29F83A8-4D16-42DE-8134-5DD1CE520B65}"/>
                  </a:ext>
                </a:extLst>
              </p:cNvPr>
              <p:cNvSpPr/>
              <p:nvPr/>
            </p:nvSpPr>
            <p:spPr>
              <a:xfrm>
                <a:off x="9105838" y="5598553"/>
                <a:ext cx="419296" cy="454557"/>
              </a:xfrm>
              <a:custGeom>
                <a:avLst/>
                <a:gdLst>
                  <a:gd name="connsiteX0" fmla="*/ 416217 w 419296"/>
                  <a:gd name="connsiteY0" fmla="*/ 101890 h 454557"/>
                  <a:gd name="connsiteX1" fmla="*/ 381299 w 419296"/>
                  <a:gd name="connsiteY1" fmla="*/ 89669 h 454557"/>
                  <a:gd name="connsiteX2" fmla="*/ 332415 w 419296"/>
                  <a:gd name="connsiteY2" fmla="*/ 114112 h 454557"/>
                  <a:gd name="connsiteX3" fmla="*/ 292259 w 419296"/>
                  <a:gd name="connsiteY3" fmla="*/ 47768 h 454557"/>
                  <a:gd name="connsiteX4" fmla="*/ 276547 w 419296"/>
                  <a:gd name="connsiteY4" fmla="*/ 35547 h 454557"/>
                  <a:gd name="connsiteX5" fmla="*/ 154335 w 419296"/>
                  <a:gd name="connsiteY5" fmla="*/ 630 h 454557"/>
                  <a:gd name="connsiteX6" fmla="*/ 128147 w 419296"/>
                  <a:gd name="connsiteY6" fmla="*/ 7613 h 454557"/>
                  <a:gd name="connsiteX7" fmla="*/ 79263 w 419296"/>
                  <a:gd name="connsiteY7" fmla="*/ 56498 h 454557"/>
                  <a:gd name="connsiteX8" fmla="*/ 44345 w 419296"/>
                  <a:gd name="connsiteY8" fmla="*/ 11105 h 454557"/>
                  <a:gd name="connsiteX9" fmla="*/ 9428 w 419296"/>
                  <a:gd name="connsiteY9" fmla="*/ 4121 h 454557"/>
                  <a:gd name="connsiteX10" fmla="*/ 4190 w 419296"/>
                  <a:gd name="connsiteY10" fmla="*/ 40785 h 454557"/>
                  <a:gd name="connsiteX11" fmla="*/ 56566 w 419296"/>
                  <a:gd name="connsiteY11" fmla="*/ 110620 h 454557"/>
                  <a:gd name="connsiteX12" fmla="*/ 75771 w 419296"/>
                  <a:gd name="connsiteY12" fmla="*/ 121095 h 454557"/>
                  <a:gd name="connsiteX13" fmla="*/ 96721 w 419296"/>
                  <a:gd name="connsiteY13" fmla="*/ 114112 h 454557"/>
                  <a:gd name="connsiteX14" fmla="*/ 147352 w 419296"/>
                  <a:gd name="connsiteY14" fmla="*/ 63481 h 454557"/>
                  <a:gd name="connsiteX15" fmla="*/ 115926 w 419296"/>
                  <a:gd name="connsiteY15" fmla="*/ 182201 h 454557"/>
                  <a:gd name="connsiteX16" fmla="*/ 112434 w 419296"/>
                  <a:gd name="connsiteY16" fmla="*/ 199659 h 454557"/>
                  <a:gd name="connsiteX17" fmla="*/ 122910 w 419296"/>
                  <a:gd name="connsiteY17" fmla="*/ 229339 h 454557"/>
                  <a:gd name="connsiteX18" fmla="*/ 171794 w 419296"/>
                  <a:gd name="connsiteY18" fmla="*/ 307904 h 454557"/>
                  <a:gd name="connsiteX19" fmla="*/ 140368 w 419296"/>
                  <a:gd name="connsiteY19" fmla="*/ 419640 h 454557"/>
                  <a:gd name="connsiteX20" fmla="*/ 157827 w 419296"/>
                  <a:gd name="connsiteY20" fmla="*/ 452811 h 454557"/>
                  <a:gd name="connsiteX21" fmla="*/ 164811 w 419296"/>
                  <a:gd name="connsiteY21" fmla="*/ 454557 h 454557"/>
                  <a:gd name="connsiteX22" fmla="*/ 189253 w 419296"/>
                  <a:gd name="connsiteY22" fmla="*/ 435353 h 454557"/>
                  <a:gd name="connsiteX23" fmla="*/ 224170 w 419296"/>
                  <a:gd name="connsiteY23" fmla="*/ 313141 h 454557"/>
                  <a:gd name="connsiteX24" fmla="*/ 220679 w 419296"/>
                  <a:gd name="connsiteY24" fmla="*/ 292191 h 454557"/>
                  <a:gd name="connsiteX25" fmla="*/ 190999 w 419296"/>
                  <a:gd name="connsiteY25" fmla="*/ 245052 h 454557"/>
                  <a:gd name="connsiteX26" fmla="*/ 260834 w 419296"/>
                  <a:gd name="connsiteY26" fmla="*/ 286953 h 454557"/>
                  <a:gd name="connsiteX27" fmla="*/ 260834 w 419296"/>
                  <a:gd name="connsiteY27" fmla="*/ 412656 h 454557"/>
                  <a:gd name="connsiteX28" fmla="*/ 287022 w 419296"/>
                  <a:gd name="connsiteY28" fmla="*/ 438844 h 454557"/>
                  <a:gd name="connsiteX29" fmla="*/ 313210 w 419296"/>
                  <a:gd name="connsiteY29" fmla="*/ 412656 h 454557"/>
                  <a:gd name="connsiteX30" fmla="*/ 313210 w 419296"/>
                  <a:gd name="connsiteY30" fmla="*/ 272986 h 454557"/>
                  <a:gd name="connsiteX31" fmla="*/ 300989 w 419296"/>
                  <a:gd name="connsiteY31" fmla="*/ 250290 h 454557"/>
                  <a:gd name="connsiteX32" fmla="*/ 225916 w 419296"/>
                  <a:gd name="connsiteY32" fmla="*/ 204897 h 454557"/>
                  <a:gd name="connsiteX33" fmla="*/ 259088 w 419296"/>
                  <a:gd name="connsiteY33" fmla="*/ 96653 h 454557"/>
                  <a:gd name="connsiteX34" fmla="*/ 299243 w 419296"/>
                  <a:gd name="connsiteY34" fmla="*/ 162996 h 454557"/>
                  <a:gd name="connsiteX35" fmla="*/ 321939 w 419296"/>
                  <a:gd name="connsiteY35" fmla="*/ 175217 h 454557"/>
                  <a:gd name="connsiteX36" fmla="*/ 334160 w 419296"/>
                  <a:gd name="connsiteY36" fmla="*/ 171725 h 454557"/>
                  <a:gd name="connsiteX37" fmla="*/ 403995 w 419296"/>
                  <a:gd name="connsiteY37" fmla="*/ 136808 h 454557"/>
                  <a:gd name="connsiteX38" fmla="*/ 416217 w 419296"/>
                  <a:gd name="connsiteY38" fmla="*/ 101890 h 454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19296" h="454557">
                    <a:moveTo>
                      <a:pt x="416217" y="101890"/>
                    </a:moveTo>
                    <a:cubicBezTo>
                      <a:pt x="409233" y="89669"/>
                      <a:pt x="393520" y="84432"/>
                      <a:pt x="381299" y="89669"/>
                    </a:cubicBezTo>
                    <a:lnTo>
                      <a:pt x="332415" y="114112"/>
                    </a:lnTo>
                    <a:lnTo>
                      <a:pt x="292259" y="47768"/>
                    </a:lnTo>
                    <a:cubicBezTo>
                      <a:pt x="288768" y="42531"/>
                      <a:pt x="283530" y="37293"/>
                      <a:pt x="276547" y="35547"/>
                    </a:cubicBezTo>
                    <a:lnTo>
                      <a:pt x="154335" y="630"/>
                    </a:lnTo>
                    <a:cubicBezTo>
                      <a:pt x="145606" y="-1116"/>
                      <a:pt x="135131" y="630"/>
                      <a:pt x="128147" y="7613"/>
                    </a:cubicBezTo>
                    <a:lnTo>
                      <a:pt x="79263" y="56498"/>
                    </a:lnTo>
                    <a:lnTo>
                      <a:pt x="44345" y="11105"/>
                    </a:lnTo>
                    <a:cubicBezTo>
                      <a:pt x="39108" y="-1116"/>
                      <a:pt x="21649" y="-2862"/>
                      <a:pt x="9428" y="4121"/>
                    </a:cubicBezTo>
                    <a:cubicBezTo>
                      <a:pt x="-1048" y="12851"/>
                      <a:pt x="-2793" y="30310"/>
                      <a:pt x="4190" y="40785"/>
                    </a:cubicBezTo>
                    <a:lnTo>
                      <a:pt x="56566" y="110620"/>
                    </a:lnTo>
                    <a:cubicBezTo>
                      <a:pt x="61804" y="115857"/>
                      <a:pt x="68787" y="121095"/>
                      <a:pt x="75771" y="121095"/>
                    </a:cubicBezTo>
                    <a:cubicBezTo>
                      <a:pt x="82754" y="121095"/>
                      <a:pt x="91484" y="119349"/>
                      <a:pt x="96721" y="114112"/>
                    </a:cubicBezTo>
                    <a:lnTo>
                      <a:pt x="147352" y="63481"/>
                    </a:lnTo>
                    <a:lnTo>
                      <a:pt x="115926" y="182201"/>
                    </a:lnTo>
                    <a:cubicBezTo>
                      <a:pt x="114180" y="187438"/>
                      <a:pt x="112434" y="194422"/>
                      <a:pt x="112434" y="199659"/>
                    </a:cubicBezTo>
                    <a:cubicBezTo>
                      <a:pt x="112434" y="210135"/>
                      <a:pt x="115926" y="220610"/>
                      <a:pt x="122910" y="229339"/>
                    </a:cubicBezTo>
                    <a:lnTo>
                      <a:pt x="171794" y="307904"/>
                    </a:lnTo>
                    <a:lnTo>
                      <a:pt x="140368" y="419640"/>
                    </a:lnTo>
                    <a:cubicBezTo>
                      <a:pt x="136877" y="433607"/>
                      <a:pt x="143860" y="447574"/>
                      <a:pt x="157827" y="452811"/>
                    </a:cubicBezTo>
                    <a:cubicBezTo>
                      <a:pt x="159573" y="452811"/>
                      <a:pt x="163065" y="454557"/>
                      <a:pt x="164811" y="454557"/>
                    </a:cubicBezTo>
                    <a:cubicBezTo>
                      <a:pt x="177032" y="454557"/>
                      <a:pt x="187507" y="447574"/>
                      <a:pt x="189253" y="435353"/>
                    </a:cubicBezTo>
                    <a:lnTo>
                      <a:pt x="224170" y="313141"/>
                    </a:lnTo>
                    <a:cubicBezTo>
                      <a:pt x="225916" y="306158"/>
                      <a:pt x="225916" y="297428"/>
                      <a:pt x="220679" y="292191"/>
                    </a:cubicBezTo>
                    <a:lnTo>
                      <a:pt x="190999" y="245052"/>
                    </a:lnTo>
                    <a:lnTo>
                      <a:pt x="260834" y="286953"/>
                    </a:lnTo>
                    <a:lnTo>
                      <a:pt x="260834" y="412656"/>
                    </a:lnTo>
                    <a:cubicBezTo>
                      <a:pt x="260834" y="426623"/>
                      <a:pt x="273055" y="438844"/>
                      <a:pt x="287022" y="438844"/>
                    </a:cubicBezTo>
                    <a:cubicBezTo>
                      <a:pt x="300989" y="438844"/>
                      <a:pt x="313210" y="426623"/>
                      <a:pt x="313210" y="412656"/>
                    </a:cubicBezTo>
                    <a:lnTo>
                      <a:pt x="313210" y="272986"/>
                    </a:lnTo>
                    <a:cubicBezTo>
                      <a:pt x="313210" y="264257"/>
                      <a:pt x="307972" y="255527"/>
                      <a:pt x="300989" y="250290"/>
                    </a:cubicBezTo>
                    <a:lnTo>
                      <a:pt x="225916" y="204897"/>
                    </a:lnTo>
                    <a:lnTo>
                      <a:pt x="259088" y="96653"/>
                    </a:lnTo>
                    <a:lnTo>
                      <a:pt x="299243" y="162996"/>
                    </a:lnTo>
                    <a:cubicBezTo>
                      <a:pt x="304481" y="171725"/>
                      <a:pt x="313210" y="175217"/>
                      <a:pt x="321939" y="175217"/>
                    </a:cubicBezTo>
                    <a:cubicBezTo>
                      <a:pt x="325431" y="175217"/>
                      <a:pt x="330669" y="173471"/>
                      <a:pt x="334160" y="171725"/>
                    </a:cubicBezTo>
                    <a:lnTo>
                      <a:pt x="403995" y="136808"/>
                    </a:lnTo>
                    <a:cubicBezTo>
                      <a:pt x="417963" y="129824"/>
                      <a:pt x="423200" y="114112"/>
                      <a:pt x="416217" y="101890"/>
                    </a:cubicBezTo>
                    <a:close/>
                  </a:path>
                </a:pathLst>
              </a:custGeom>
              <a:solidFill>
                <a:srgbClr val="576C97"/>
              </a:solidFill>
              <a:ln w="8632" cap="flat">
                <a:noFill/>
                <a:prstDash val="solid"/>
                <a:miter/>
              </a:ln>
            </p:spPr>
            <p:txBody>
              <a:bodyPr rtlCol="0" anchor="ctr"/>
              <a:lstStyle/>
              <a:p>
                <a:endParaRPr lang="en-NZ" dirty="0"/>
              </a:p>
            </p:txBody>
          </p:sp>
        </p:grpSp>
      </p:grpSp>
      <p:grpSp>
        <p:nvGrpSpPr>
          <p:cNvPr id="20" name="Group 19">
            <a:extLst>
              <a:ext uri="{FF2B5EF4-FFF2-40B4-BE49-F238E27FC236}">
                <a16:creationId xmlns:a16="http://schemas.microsoft.com/office/drawing/2014/main" id="{52B79110-6F54-4500-9ABB-94BE2B27C516}"/>
              </a:ext>
            </a:extLst>
          </p:cNvPr>
          <p:cNvGrpSpPr/>
          <p:nvPr/>
        </p:nvGrpSpPr>
        <p:grpSpPr>
          <a:xfrm>
            <a:off x="41810" y="2255849"/>
            <a:ext cx="648867" cy="591553"/>
            <a:chOff x="41810" y="2255849"/>
            <a:chExt cx="714462" cy="651354"/>
          </a:xfrm>
          <a:solidFill>
            <a:srgbClr val="3C4360"/>
          </a:solidFill>
        </p:grpSpPr>
        <p:pic>
          <p:nvPicPr>
            <p:cNvPr id="65" name="Graphic 64" descr="Group of men with solid fill">
              <a:extLst>
                <a:ext uri="{FF2B5EF4-FFF2-40B4-BE49-F238E27FC236}">
                  <a16:creationId xmlns:a16="http://schemas.microsoft.com/office/drawing/2014/main" id="{FD2CB2E5-6F56-4E87-B644-1631805CA32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1810" y="2255849"/>
              <a:ext cx="350589" cy="350589"/>
            </a:xfrm>
            <a:prstGeom prst="rect">
              <a:avLst/>
            </a:prstGeom>
          </p:spPr>
        </p:pic>
        <p:pic>
          <p:nvPicPr>
            <p:cNvPr id="70" name="Graphic 69" descr="Group of men with solid fill">
              <a:extLst>
                <a:ext uri="{FF2B5EF4-FFF2-40B4-BE49-F238E27FC236}">
                  <a16:creationId xmlns:a16="http://schemas.microsoft.com/office/drawing/2014/main" id="{A3848A47-7679-4E97-8E0C-C570714D9B3B}"/>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05683" y="2258393"/>
              <a:ext cx="350589" cy="350589"/>
            </a:xfrm>
            <a:prstGeom prst="rect">
              <a:avLst/>
            </a:prstGeom>
          </p:spPr>
        </p:pic>
        <p:pic>
          <p:nvPicPr>
            <p:cNvPr id="8" name="Graphic 7" descr="Woman with solid fill">
              <a:extLst>
                <a:ext uri="{FF2B5EF4-FFF2-40B4-BE49-F238E27FC236}">
                  <a16:creationId xmlns:a16="http://schemas.microsoft.com/office/drawing/2014/main" id="{09811F29-B425-4856-A39B-30238E5F5FFB}"/>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236298" y="2278139"/>
              <a:ext cx="308020" cy="308020"/>
            </a:xfrm>
            <a:prstGeom prst="rect">
              <a:avLst/>
            </a:prstGeom>
          </p:spPr>
        </p:pic>
        <p:pic>
          <p:nvPicPr>
            <p:cNvPr id="92" name="Graphic 91" descr="Group of men with solid fill">
              <a:extLst>
                <a:ext uri="{FF2B5EF4-FFF2-40B4-BE49-F238E27FC236}">
                  <a16:creationId xmlns:a16="http://schemas.microsoft.com/office/drawing/2014/main" id="{F3832EF3-F28E-4B09-B980-480B10709BF8}"/>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1810" y="2554070"/>
              <a:ext cx="350589" cy="350589"/>
            </a:xfrm>
            <a:prstGeom prst="rect">
              <a:avLst/>
            </a:prstGeom>
          </p:spPr>
        </p:pic>
        <p:pic>
          <p:nvPicPr>
            <p:cNvPr id="94" name="Graphic 93" descr="Group of men with solid fill">
              <a:extLst>
                <a:ext uri="{FF2B5EF4-FFF2-40B4-BE49-F238E27FC236}">
                  <a16:creationId xmlns:a16="http://schemas.microsoft.com/office/drawing/2014/main" id="{9598DE86-0A0C-4338-914E-5581C90A2B11}"/>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405683" y="2556614"/>
              <a:ext cx="350589" cy="350589"/>
            </a:xfrm>
            <a:prstGeom prst="rect">
              <a:avLst/>
            </a:prstGeom>
          </p:spPr>
        </p:pic>
        <p:pic>
          <p:nvPicPr>
            <p:cNvPr id="95" name="Graphic 94" descr="Woman with solid fill">
              <a:extLst>
                <a:ext uri="{FF2B5EF4-FFF2-40B4-BE49-F238E27FC236}">
                  <a16:creationId xmlns:a16="http://schemas.microsoft.com/office/drawing/2014/main" id="{F6CCD356-F64B-4098-AFC7-12A12E6F1E66}"/>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236298" y="2576360"/>
              <a:ext cx="308020" cy="308020"/>
            </a:xfrm>
            <a:prstGeom prst="rect">
              <a:avLst/>
            </a:prstGeom>
          </p:spPr>
        </p:pic>
      </p:grpSp>
      <p:grpSp>
        <p:nvGrpSpPr>
          <p:cNvPr id="14" name="Group 13">
            <a:extLst>
              <a:ext uri="{FF2B5EF4-FFF2-40B4-BE49-F238E27FC236}">
                <a16:creationId xmlns:a16="http://schemas.microsoft.com/office/drawing/2014/main" id="{3481D16E-ADDE-41D7-9BC3-89D176D339CE}"/>
              </a:ext>
            </a:extLst>
          </p:cNvPr>
          <p:cNvGrpSpPr/>
          <p:nvPr/>
        </p:nvGrpSpPr>
        <p:grpSpPr>
          <a:xfrm>
            <a:off x="90796" y="1413361"/>
            <a:ext cx="599881" cy="660596"/>
            <a:chOff x="105617" y="1424110"/>
            <a:chExt cx="599881" cy="660596"/>
          </a:xfrm>
        </p:grpSpPr>
        <p:pic>
          <p:nvPicPr>
            <p:cNvPr id="4" name="Picture 3" descr="A picture containing text, vector graphics, silhouette&#10;&#10;Description automatically generated">
              <a:extLst>
                <a:ext uri="{FF2B5EF4-FFF2-40B4-BE49-F238E27FC236}">
                  <a16:creationId xmlns:a16="http://schemas.microsoft.com/office/drawing/2014/main" id="{80AB7F15-4FB3-4D3B-B517-FB235EE5EBF9}"/>
                </a:ext>
              </a:extLst>
            </p:cNvPr>
            <p:cNvPicPr>
              <a:picLocks noChangeAspect="1"/>
            </p:cNvPicPr>
            <p:nvPr/>
          </p:nvPicPr>
          <p:blipFill rotWithShape="1">
            <a:blip r:embed="rId23">
              <a:duotone>
                <a:prstClr val="black"/>
                <a:srgbClr val="3C4360">
                  <a:tint val="45000"/>
                  <a:satMod val="400000"/>
                </a:srgbClr>
              </a:duotone>
              <a:extLst>
                <a:ext uri="{BEBA8EAE-BF5A-486C-A8C5-ECC9F3942E4B}">
                  <a14:imgProps xmlns:a14="http://schemas.microsoft.com/office/drawing/2010/main">
                    <a14:imgLayer r:embed="rId24">
                      <a14:imgEffect>
                        <a14:brightnessContrast bright="20000"/>
                      </a14:imgEffect>
                    </a14:imgLayer>
                  </a14:imgProps>
                </a:ext>
                <a:ext uri="{28A0092B-C50C-407E-A947-70E740481C1C}">
                  <a14:useLocalDpi xmlns:a14="http://schemas.microsoft.com/office/drawing/2010/main" val="0"/>
                </a:ext>
              </a:extLst>
            </a:blip>
            <a:srcRect l="44299" t="45750" r="29519" b="25393"/>
            <a:stretch/>
          </p:blipFill>
          <p:spPr>
            <a:xfrm>
              <a:off x="159969" y="1483441"/>
              <a:ext cx="545529" cy="601265"/>
            </a:xfrm>
            <a:prstGeom prst="rect">
              <a:avLst/>
            </a:prstGeom>
          </p:spPr>
        </p:pic>
        <p:sp>
          <p:nvSpPr>
            <p:cNvPr id="5" name="Rectangle 4">
              <a:extLst>
                <a:ext uri="{FF2B5EF4-FFF2-40B4-BE49-F238E27FC236}">
                  <a16:creationId xmlns:a16="http://schemas.microsoft.com/office/drawing/2014/main" id="{1D9CF4A4-3D3D-4DDB-872C-BC600C05D76C}"/>
                </a:ext>
              </a:extLst>
            </p:cNvPr>
            <p:cNvSpPr/>
            <p:nvPr/>
          </p:nvSpPr>
          <p:spPr>
            <a:xfrm rot="20696326">
              <a:off x="105617" y="1424110"/>
              <a:ext cx="380136" cy="142100"/>
            </a:xfrm>
            <a:prstGeom prst="rect">
              <a:avLst/>
            </a:prstGeom>
            <a:solidFill>
              <a:srgbClr val="E8E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pic>
        <p:nvPicPr>
          <p:cNvPr id="101" name="Graphic 100" descr="Monthly calendar with solid fill">
            <a:extLst>
              <a:ext uri="{FF2B5EF4-FFF2-40B4-BE49-F238E27FC236}">
                <a16:creationId xmlns:a16="http://schemas.microsoft.com/office/drawing/2014/main" id="{824B46AA-C1F1-4478-B6CE-9992EAACDCD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373652" y="3861458"/>
            <a:ext cx="536135" cy="536135"/>
          </a:xfrm>
          <a:prstGeom prst="rect">
            <a:avLst/>
          </a:prstGeom>
        </p:spPr>
      </p:pic>
      <p:pic>
        <p:nvPicPr>
          <p:cNvPr id="103" name="Graphic 102" descr="Monthly calendar with solid fill">
            <a:extLst>
              <a:ext uri="{FF2B5EF4-FFF2-40B4-BE49-F238E27FC236}">
                <a16:creationId xmlns:a16="http://schemas.microsoft.com/office/drawing/2014/main" id="{D03643B1-091A-4933-BAA7-C99BFAFD4F80}"/>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373652" y="4423548"/>
            <a:ext cx="536135" cy="536135"/>
          </a:xfrm>
          <a:prstGeom prst="rect">
            <a:avLst/>
          </a:prstGeom>
        </p:spPr>
      </p:pic>
      <p:cxnSp>
        <p:nvCxnSpPr>
          <p:cNvPr id="50" name="Connector: Elbow 49">
            <a:extLst>
              <a:ext uri="{FF2B5EF4-FFF2-40B4-BE49-F238E27FC236}">
                <a16:creationId xmlns:a16="http://schemas.microsoft.com/office/drawing/2014/main" id="{46B2EA68-92D8-4CF8-8837-44D6399E34E9}"/>
              </a:ext>
            </a:extLst>
          </p:cNvPr>
          <p:cNvCxnSpPr>
            <a:cxnSpLocks/>
            <a:stCxn id="85" idx="3"/>
            <a:endCxn id="10" idx="0"/>
          </p:cNvCxnSpPr>
          <p:nvPr/>
        </p:nvCxnSpPr>
        <p:spPr>
          <a:xfrm>
            <a:off x="2053852" y="2528850"/>
            <a:ext cx="587868" cy="255974"/>
          </a:xfrm>
          <a:prstGeom prst="bentConnector2">
            <a:avLst/>
          </a:prstGeom>
          <a:ln w="28575">
            <a:solidFill>
              <a:srgbClr val="3C436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587FBA56-6BCF-452B-9CD4-77CD577295C9}"/>
              </a:ext>
            </a:extLst>
          </p:cNvPr>
          <p:cNvSpPr txBox="1"/>
          <p:nvPr/>
        </p:nvSpPr>
        <p:spPr>
          <a:xfrm>
            <a:off x="10113297" y="2555888"/>
            <a:ext cx="2053287" cy="1692771"/>
          </a:xfrm>
          <a:prstGeom prst="rect">
            <a:avLst/>
          </a:prstGeom>
          <a:noFill/>
        </p:spPr>
        <p:txBody>
          <a:bodyPr wrap="square" rtlCol="0">
            <a:spAutoFit/>
          </a:bodyPr>
          <a:lstStyle/>
          <a:p>
            <a:pPr indent="714375"/>
            <a:r>
              <a:rPr lang="en-US" sz="2000" b="1" dirty="0">
                <a:solidFill>
                  <a:srgbClr val="576C97"/>
                </a:solidFill>
              </a:rPr>
              <a:t>9/14</a:t>
            </a:r>
          </a:p>
          <a:p>
            <a:pPr indent="714375"/>
            <a:r>
              <a:rPr kumimoji="0" lang="en-US" sz="1200" b="1" i="0" u="none" strike="noStrike" kern="1200" cap="none" spc="0" normalizeH="0" baseline="0" noProof="0" dirty="0">
                <a:ln>
                  <a:noFill/>
                </a:ln>
                <a:solidFill>
                  <a:srgbClr val="3C4360"/>
                </a:solidFill>
                <a:effectLst/>
                <a:uLnTx/>
                <a:uFillTx/>
                <a:latin typeface="Calibri" panose="020F0502020204030204"/>
                <a:ea typeface="+mn-ea"/>
                <a:cs typeface="+mn-cs"/>
              </a:rPr>
              <a:t>interviewees</a:t>
            </a:r>
          </a:p>
          <a:p>
            <a:pPr indent="714375"/>
            <a:r>
              <a:rPr lang="en-US" sz="1200" b="1" dirty="0">
                <a:solidFill>
                  <a:srgbClr val="3C4360"/>
                </a:solidFill>
                <a:latin typeface="Calibri" panose="020F0502020204030204"/>
              </a:rPr>
              <a:t>reported</a:t>
            </a:r>
          </a:p>
          <a:p>
            <a:pPr marL="714375"/>
            <a:r>
              <a:rPr lang="en-US" sz="1200" b="1" dirty="0">
                <a:solidFill>
                  <a:srgbClr val="3C4360"/>
                </a:solidFill>
                <a:latin typeface="Calibri" panose="020F0502020204030204"/>
              </a:rPr>
              <a:t>improved </a:t>
            </a:r>
            <a:r>
              <a:rPr lang="en-US" sz="1200" b="1" dirty="0">
                <a:solidFill>
                  <a:srgbClr val="3C4360"/>
                </a:solidFill>
              </a:rPr>
              <a:t>relationship status with family, friends and others</a:t>
            </a:r>
          </a:p>
        </p:txBody>
      </p:sp>
      <p:sp>
        <p:nvSpPr>
          <p:cNvPr id="90" name="TextBox 89">
            <a:extLst>
              <a:ext uri="{FF2B5EF4-FFF2-40B4-BE49-F238E27FC236}">
                <a16:creationId xmlns:a16="http://schemas.microsoft.com/office/drawing/2014/main" id="{9719D19D-8FF7-4E9E-AC06-9604BC9E6F13}"/>
              </a:ext>
            </a:extLst>
          </p:cNvPr>
          <p:cNvSpPr txBox="1"/>
          <p:nvPr/>
        </p:nvSpPr>
        <p:spPr>
          <a:xfrm>
            <a:off x="352480" y="3316086"/>
            <a:ext cx="2103265" cy="523220"/>
          </a:xfrm>
          <a:prstGeom prst="rect">
            <a:avLst/>
          </a:prstGeom>
          <a:noFill/>
        </p:spPr>
        <p:txBody>
          <a:bodyPr wrap="square" rtlCol="0">
            <a:spAutoFit/>
          </a:bodyPr>
          <a:lstStyle/>
          <a:p>
            <a:pPr algn="r"/>
            <a:r>
              <a:rPr lang="en-US" sz="1200" b="1" dirty="0">
                <a:solidFill>
                  <a:srgbClr val="3C4360"/>
                </a:solidFill>
              </a:rPr>
              <a:t>Sex</a:t>
            </a:r>
            <a:endParaRPr lang="en-NZ" sz="1200" b="1" dirty="0">
              <a:solidFill>
                <a:srgbClr val="3C4360"/>
              </a:solidFill>
            </a:endParaRPr>
          </a:p>
          <a:p>
            <a:pPr algn="r"/>
            <a:r>
              <a:rPr lang="en-US" sz="1600" b="1" dirty="0">
                <a:solidFill>
                  <a:srgbClr val="576C97"/>
                </a:solidFill>
              </a:rPr>
              <a:t>13 Male, 1 Female</a:t>
            </a:r>
          </a:p>
        </p:txBody>
      </p:sp>
      <p:pic>
        <p:nvPicPr>
          <p:cNvPr id="7" name="Picture 6" descr="Icon&#10;&#10;Description automatically generated">
            <a:extLst>
              <a:ext uri="{FF2B5EF4-FFF2-40B4-BE49-F238E27FC236}">
                <a16:creationId xmlns:a16="http://schemas.microsoft.com/office/drawing/2014/main" id="{00607CCC-B0AB-4980-82B5-39E1A10CDE33}"/>
              </a:ext>
            </a:extLst>
          </p:cNvPr>
          <p:cNvPicPr>
            <a:picLocks noChangeAspect="1"/>
          </p:cNvPicPr>
          <p:nvPr/>
        </p:nvPicPr>
        <p:blipFill rotWithShape="1">
          <a:blip r:embed="rId25">
            <a:extLst>
              <a:ext uri="{28A0092B-C50C-407E-A947-70E740481C1C}">
                <a14:useLocalDpi xmlns:a14="http://schemas.microsoft.com/office/drawing/2010/main" val="0"/>
              </a:ext>
            </a:extLst>
          </a:blip>
          <a:srcRect l="18700" t="16326" r="19191" b="15887"/>
          <a:stretch/>
        </p:blipFill>
        <p:spPr>
          <a:xfrm>
            <a:off x="2455745" y="3374422"/>
            <a:ext cx="372497" cy="406547"/>
          </a:xfrm>
          <a:prstGeom prst="rect">
            <a:avLst/>
          </a:prstGeom>
        </p:spPr>
      </p:pic>
      <p:sp>
        <p:nvSpPr>
          <p:cNvPr id="97" name="TextBox 96">
            <a:extLst>
              <a:ext uri="{FF2B5EF4-FFF2-40B4-BE49-F238E27FC236}">
                <a16:creationId xmlns:a16="http://schemas.microsoft.com/office/drawing/2014/main" id="{40E9BE19-58D3-4EDB-B773-62755B775078}"/>
              </a:ext>
            </a:extLst>
          </p:cNvPr>
          <p:cNvSpPr txBox="1"/>
          <p:nvPr/>
        </p:nvSpPr>
        <p:spPr>
          <a:xfrm>
            <a:off x="-1236" y="-12609"/>
            <a:ext cx="12192000" cy="970098"/>
          </a:xfrm>
          <a:prstGeom prst="rect">
            <a:avLst/>
          </a:prstGeom>
          <a:solidFill>
            <a:srgbClr val="3C4360"/>
          </a:solidFill>
          <a:ln>
            <a:noFill/>
          </a:ln>
        </p:spPr>
        <p:txBody>
          <a:bodyPr wrap="square" rtlCol="0">
            <a:noAutofit/>
          </a:bodyPr>
          <a:lstStyle/>
          <a:p>
            <a:pPr algn="ctr"/>
            <a:endParaRPr lang="en-US" sz="2400" b="1" dirty="0">
              <a:solidFill>
                <a:schemeClr val="bg1"/>
              </a:solidFill>
            </a:endParaRPr>
          </a:p>
        </p:txBody>
      </p:sp>
      <p:pic>
        <p:nvPicPr>
          <p:cNvPr id="98" name="Bildobjekt 6">
            <a:extLst>
              <a:ext uri="{FF2B5EF4-FFF2-40B4-BE49-F238E27FC236}">
                <a16:creationId xmlns:a16="http://schemas.microsoft.com/office/drawing/2014/main" id="{94BB99EE-7D07-4A64-8FAF-15C4E756B8E4}"/>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0623346" y="592298"/>
            <a:ext cx="1524367" cy="224356"/>
          </a:xfrm>
          <a:prstGeom prst="rect">
            <a:avLst/>
          </a:prstGeom>
        </p:spPr>
      </p:pic>
      <p:sp>
        <p:nvSpPr>
          <p:cNvPr id="83" name="TextBox 82">
            <a:extLst>
              <a:ext uri="{FF2B5EF4-FFF2-40B4-BE49-F238E27FC236}">
                <a16:creationId xmlns:a16="http://schemas.microsoft.com/office/drawing/2014/main" id="{42DEB0C2-90CB-4288-BE9C-C5672AE48A4A}"/>
              </a:ext>
            </a:extLst>
          </p:cNvPr>
          <p:cNvSpPr txBox="1"/>
          <p:nvPr/>
        </p:nvSpPr>
        <p:spPr>
          <a:xfrm>
            <a:off x="0" y="-32772"/>
            <a:ext cx="9996877" cy="954107"/>
          </a:xfrm>
          <a:prstGeom prst="rect">
            <a:avLst/>
          </a:prstGeom>
          <a:noFill/>
          <a:ln>
            <a:noFill/>
          </a:ln>
        </p:spPr>
        <p:txBody>
          <a:bodyPr wrap="square" rtlCol="0">
            <a:spAutoFit/>
          </a:bodyPr>
          <a:lstStyle/>
          <a:p>
            <a:r>
              <a:rPr lang="en-US" sz="2800" b="1" dirty="0">
                <a:solidFill>
                  <a:schemeClr val="bg1"/>
                </a:solidFill>
              </a:rPr>
              <a:t>Patient-Reported Outcomes, Experiences and Satisfaction with </a:t>
            </a:r>
            <a:br>
              <a:rPr lang="en-US" sz="2800" b="1" dirty="0">
                <a:solidFill>
                  <a:schemeClr val="bg1"/>
                </a:solidFill>
              </a:rPr>
            </a:br>
            <a:r>
              <a:rPr lang="en-US" sz="2800" b="1" dirty="0">
                <a:solidFill>
                  <a:schemeClr val="bg1"/>
                </a:solidFill>
              </a:rPr>
              <a:t>Weekly and Monthly Injectable Prolonged-Release Buprenorphine</a:t>
            </a:r>
          </a:p>
        </p:txBody>
      </p:sp>
    </p:spTree>
    <p:extLst>
      <p:ext uri="{BB962C8B-B14F-4D97-AF65-F5344CB8AC3E}">
        <p14:creationId xmlns:p14="http://schemas.microsoft.com/office/powerpoint/2010/main" val="22976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04F7D2-115F-4BE0-B7E7-09C0B2FD33F2}"/>
              </a:ext>
            </a:extLst>
          </p:cNvPr>
          <p:cNvSpPr>
            <a:spLocks noGrp="1"/>
          </p:cNvSpPr>
          <p:nvPr>
            <p:ph type="title"/>
          </p:nvPr>
        </p:nvSpPr>
        <p:spPr>
          <a:xfrm>
            <a:off x="89050" y="238335"/>
            <a:ext cx="10515600" cy="650874"/>
          </a:xfrm>
        </p:spPr>
        <p:txBody>
          <a:bodyPr>
            <a:normAutofit fontScale="90000"/>
          </a:bodyPr>
          <a:lstStyle/>
          <a:p>
            <a:br>
              <a:rPr lang="en-GB" sz="1800" b="0" i="0" u="none" strike="noStrike" baseline="0" dirty="0">
                <a:solidFill>
                  <a:srgbClr val="000000"/>
                </a:solidFill>
                <a:latin typeface="Univers" panose="020B0503020202020204" pitchFamily="34" charset="0"/>
              </a:rPr>
            </a:br>
            <a:r>
              <a:rPr lang="en-GB" sz="1800" b="1" dirty="0">
                <a:solidFill>
                  <a:srgbClr val="782168"/>
                </a:solidFill>
                <a:latin typeface="Univers" panose="020B0503020202020204" pitchFamily="34" charset="0"/>
              </a:rPr>
              <a:t>Prescribing Information for </a:t>
            </a:r>
            <a:r>
              <a:rPr lang="en-GB" sz="1800" b="1" dirty="0" err="1">
                <a:solidFill>
                  <a:srgbClr val="782168"/>
                </a:solidFill>
                <a:latin typeface="Univers" panose="020B0503020202020204" pitchFamily="34" charset="0"/>
              </a:rPr>
              <a:t>Buvidal</a:t>
            </a:r>
            <a:r>
              <a:rPr lang="en-GB" sz="1800" b="1" dirty="0">
                <a:solidFill>
                  <a:srgbClr val="782168"/>
                </a:solidFill>
                <a:latin typeface="Univers" panose="020B0503020202020204" pitchFamily="34" charset="0"/>
              </a:rPr>
              <a:t> (buprenorphine prolonged-release solution for injection)  </a:t>
            </a:r>
            <a:br>
              <a:rPr lang="en-GB" sz="1800" b="0" i="0" u="none" strike="noStrike" baseline="0" dirty="0">
                <a:latin typeface="Univers" panose="020B0503020202020204" pitchFamily="34" charset="0"/>
              </a:rPr>
            </a:br>
            <a:r>
              <a:rPr lang="en-GB" sz="1800" b="0" i="0" u="none" strike="noStrike" baseline="0" dirty="0">
                <a:solidFill>
                  <a:schemeClr val="tx1"/>
                </a:solidFill>
                <a:latin typeface="Univers" panose="020B0503020202020204" pitchFamily="34" charset="0"/>
              </a:rPr>
              <a:t>Please refer to the Summary of Product Characteristics (SmPC) before prescribing</a:t>
            </a:r>
            <a:endParaRPr lang="en-GB" dirty="0">
              <a:solidFill>
                <a:schemeClr val="tx1"/>
              </a:solidFill>
              <a:latin typeface="Univers" panose="020B0503020202020204" pitchFamily="34" charset="0"/>
            </a:endParaRPr>
          </a:p>
        </p:txBody>
      </p:sp>
      <p:sp>
        <p:nvSpPr>
          <p:cNvPr id="10" name="TextBox 9">
            <a:extLst>
              <a:ext uri="{FF2B5EF4-FFF2-40B4-BE49-F238E27FC236}">
                <a16:creationId xmlns:a16="http://schemas.microsoft.com/office/drawing/2014/main" id="{B8CC5283-4CAC-46F6-B3B1-AD8E35623126}"/>
              </a:ext>
            </a:extLst>
          </p:cNvPr>
          <p:cNvSpPr txBox="1"/>
          <p:nvPr/>
        </p:nvSpPr>
        <p:spPr>
          <a:xfrm>
            <a:off x="89049" y="1015593"/>
            <a:ext cx="4054325" cy="5801588"/>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Active ingredient: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Prolonged-release solution for injection in pre-filled syringes. Weekly injection (8 mg, 16 mg, 24 mg, 32 mg) or monthly injection (64 mg, 96 mg, 128 mg, 160 mg).</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Indication: </a:t>
            </a:r>
            <a:r>
              <a:rPr lang="en-GB" sz="900" dirty="0">
                <a:effectLst/>
                <a:latin typeface="Calibri" panose="020F0502020204030204" pitchFamily="34" charset="0"/>
                <a:ea typeface="Calibri" panose="020F0502020204030204" pitchFamily="34" charset="0"/>
                <a:cs typeface="Times New Roman" panose="02020603050405020304" pitchFamily="18" charset="0"/>
              </a:rPr>
              <a:t>Treatment of opioid dependence within a framework of medical, social and psychological treatment. Treatment is intended for use in adults and adolescents aged 16 years or over.</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Dosage: </a:t>
            </a:r>
            <a:r>
              <a:rPr lang="en-GB" sz="900" dirty="0">
                <a:effectLst/>
                <a:latin typeface="Calibri" panose="020F0502020204030204" pitchFamily="34" charset="0"/>
                <a:ea typeface="Calibri" panose="020F0502020204030204" pitchFamily="34" charset="0"/>
                <a:cs typeface="Times New Roman" panose="02020603050405020304" pitchFamily="18" charset="0"/>
              </a:rPr>
              <a:t>To avoid precipitated withdrawal, initiate when objective and clear signs of mild to moderate withdrawal are evident, considering the duration of action of the opioid, time since last dose and degree of opioid dependence. Do not start until ≥6 hours after last heroin or short-acting opioid. Reduce methadone to ≤30 mg/day and start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≥24 hours after the last methadone dose.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may trigger withdrawal symptoms in methadone-dependent patients.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Initiation in patients not already receiving buprenorphine:</a:t>
            </a:r>
            <a:r>
              <a:rPr lang="en-GB" sz="900" dirty="0">
                <a:effectLst/>
                <a:latin typeface="Calibri" panose="020F0502020204030204" pitchFamily="34" charset="0"/>
                <a:ea typeface="Calibri" panose="020F0502020204030204" pitchFamily="34" charset="0"/>
                <a:cs typeface="Times New Roman" panose="02020603050405020304" pitchFamily="18" charset="0"/>
              </a:rPr>
              <a:t> Patients not previously exposed to buprenorphine, administer 4 mg sublingual buprenorphine and observe for an hour to confirm tolerability. Recommended starting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is 16 mg, with one or two additional 8 mg doses at least 1 day apart (target dose of 24 mg or 32 mg during the first week). The dose for the second week is the total dose administered during the first week. May transfer to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 after four weeks and once stabilised.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Switching from sublingual buprenorphine</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Switch directly to weekly or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starting on the day after the last sublingual buprenorphine dose. See SmPC for dose recommendations.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Maintenance:</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Weekly or monthly as needed. One supplemental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8 mg dose may be administered between regular weekly or monthly doses (except 160mg). The maximum dose is 32 mg weekly, with an additional 8 mg dose, or 160mg monthly. </a:t>
            </a:r>
            <a:r>
              <a:rPr lang="en-GB" sz="900" i="1" dirty="0">
                <a:effectLst/>
                <a:latin typeface="Calibri" panose="020F0502020204030204" pitchFamily="34" charset="0"/>
                <a:ea typeface="Calibri" panose="020F0502020204030204" pitchFamily="34" charset="0"/>
                <a:cs typeface="Times New Roman" panose="02020603050405020304" pitchFamily="18" charset="0"/>
              </a:rPr>
              <a:t>W</a:t>
            </a:r>
            <a:r>
              <a:rPr lang="en-GB" sz="900" dirty="0">
                <a:effectLst/>
                <a:latin typeface="Calibri" panose="020F0502020204030204" pitchFamily="34" charset="0"/>
                <a:ea typeface="Calibri" panose="020F0502020204030204" pitchFamily="34" charset="0"/>
                <a:cs typeface="Times New Roman" panose="02020603050405020304" pitchFamily="18" charset="0"/>
              </a:rPr>
              <a:t>eekly doses may be administered up to 2 days before or after the weekly time point, and monthly doses may be administered up to 1 week before or after the monthly time point. If a dose is missed, administer the next dose as soon as practical.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Termination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Consider prolonged-release characteristics and any withdrawal symptoms. If switching to sublingual buprenorphine, do so one week after the last weekly dose or one month after the last monthly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Elderly:</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No dosing recommendations over 65 years. Consider renal and hepatic function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Administration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Administration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is restricted to healthcare professionals only. For subcutaneous administration only. Inject slowly and completely into sufficient subcutaneous tissue of the buttock, thigh, abdomen, or upper arm area. Do not re-inject the same injection site for at least 8 weeks (each area can have multiple injection sites).</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Contraindications: </a:t>
            </a:r>
            <a:r>
              <a:rPr lang="en-GB" sz="900" dirty="0">
                <a:effectLst/>
                <a:latin typeface="Calibri" panose="020F0502020204030204" pitchFamily="34" charset="0"/>
                <a:ea typeface="Calibri" panose="020F0502020204030204" pitchFamily="34" charset="0"/>
                <a:cs typeface="Times New Roman" panose="02020603050405020304" pitchFamily="18" charset="0"/>
              </a:rPr>
              <a:t>Hypersensitivity to buprenorphine or excipients. Severe respiratory insufficiency. Severe hepatic impairment. Acute alcoholism or </a:t>
            </a:r>
            <a:r>
              <a:rPr lang="en-GB" sz="900" i="1" dirty="0">
                <a:effectLst/>
                <a:latin typeface="Calibri" panose="020F0502020204030204" pitchFamily="34" charset="0"/>
                <a:ea typeface="Calibri" panose="020F0502020204030204" pitchFamily="34" charset="0"/>
                <a:cs typeface="Times New Roman" panose="02020603050405020304" pitchFamily="18" charset="0"/>
              </a:rPr>
              <a:t>delirium tremens.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D34BE7F-650E-4D16-9FFF-926CEDB47D21}"/>
              </a:ext>
            </a:extLst>
          </p:cNvPr>
          <p:cNvSpPr/>
          <p:nvPr/>
        </p:nvSpPr>
        <p:spPr>
          <a:xfrm>
            <a:off x="8177349" y="5249432"/>
            <a:ext cx="3810821" cy="984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phik regular"/>
              <a:ea typeface="+mn-ea"/>
              <a:cs typeface="+mn-cs"/>
            </a:endParaRPr>
          </a:p>
        </p:txBody>
      </p:sp>
      <p:sp>
        <p:nvSpPr>
          <p:cNvPr id="5" name="TextBox 4">
            <a:extLst>
              <a:ext uri="{FF2B5EF4-FFF2-40B4-BE49-F238E27FC236}">
                <a16:creationId xmlns:a16="http://schemas.microsoft.com/office/drawing/2014/main" id="{3C10D362-E96C-C3FE-34EA-4F7D1F9EA478}"/>
              </a:ext>
            </a:extLst>
          </p:cNvPr>
          <p:cNvSpPr txBox="1"/>
          <p:nvPr/>
        </p:nvSpPr>
        <p:spPr>
          <a:xfrm>
            <a:off x="8184711" y="5265172"/>
            <a:ext cx="3800284" cy="974882"/>
          </a:xfrm>
          <a:prstGeom prst="rect">
            <a:avLst/>
          </a:prstGeom>
          <a:noFill/>
        </p:spPr>
        <p:txBody>
          <a:bodyPr wrap="square">
            <a:spAutoFit/>
          </a:bodyPr>
          <a:lstStyle/>
          <a:p>
            <a:pPr algn="ctr">
              <a:lnSpc>
                <a:spcPct val="107000"/>
              </a:lnSpc>
              <a:spcAft>
                <a:spcPts val="800"/>
              </a:spcAft>
            </a:pPr>
            <a:r>
              <a:rPr lang="en-GB" sz="900" b="1" dirty="0">
                <a:effectLst/>
                <a:latin typeface="Calibri" panose="020F0502020204030204" pitchFamily="34" charset="0"/>
                <a:ea typeface="Calibri" panose="020F0502020204030204" pitchFamily="34" charset="0"/>
                <a:cs typeface="Calibri" panose="020F0502020204030204" pitchFamily="34" charset="0"/>
              </a:rPr>
              <a:t>Adverse events should be reported. Reporting forms and information can be found at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2"/>
              </a:rPr>
              <a:t>www.mhra.gov.uk/yellowcard</a:t>
            </a:r>
            <a:r>
              <a:rPr lang="en-GB" sz="900" b="1" dirty="0">
                <a:solidFill>
                  <a:srgbClr val="0000FF"/>
                </a:solidFill>
                <a:effectLst/>
                <a:latin typeface="Calibri" panose="020F0502020204030204" pitchFamily="34" charset="0"/>
                <a:ea typeface="SimSun" panose="02010600030101010101" pitchFamily="2" charset="-122"/>
                <a:cs typeface="Calibri" panose="020F0502020204030204" pitchFamily="34" charset="0"/>
              </a:rPr>
              <a:t> </a:t>
            </a:r>
            <a:r>
              <a:rPr lang="en-GB" sz="900" b="1" dirty="0">
                <a:effectLst/>
                <a:latin typeface="Calibri" panose="020F0502020204030204" pitchFamily="34" charset="0"/>
                <a:ea typeface="SimSun" panose="02010600030101010101" pitchFamily="2" charset="-122"/>
                <a:cs typeface="Calibri" panose="020F0502020204030204" pitchFamily="34" charset="0"/>
              </a:rPr>
              <a:t>(</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or search for MHRA Yellow Card in the Google Play or Apple App Store) for the UK and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3"/>
              </a:rPr>
              <a:t>http://www.hpra.ie/homepage/about-us/report-an-issue</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for Ireland</a:t>
            </a:r>
            <a:r>
              <a:rPr lang="en-GB" sz="900" b="1" dirty="0">
                <a:effectLst/>
                <a:latin typeface="Calibri" panose="020F0502020204030204" pitchFamily="34" charset="0"/>
                <a:ea typeface="Calibri" panose="020F0502020204030204" pitchFamily="34" charset="0"/>
                <a:cs typeface="Calibri" panose="020F0502020204030204" pitchFamily="34" charset="0"/>
              </a:rPr>
              <a:t>. Adverse events should also be reported to Camurus AB via email: </a:t>
            </a:r>
            <a:r>
              <a:rPr lang="en-GB" sz="9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safety@camurus.com</a:t>
            </a:r>
            <a:r>
              <a:rPr lang="en-GB" sz="900" b="1"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black and purple text with white text&#10;&#10;Description automatically generated">
            <a:extLst>
              <a:ext uri="{FF2B5EF4-FFF2-40B4-BE49-F238E27FC236}">
                <a16:creationId xmlns:a16="http://schemas.microsoft.com/office/drawing/2014/main" id="{6B7ED424-F65A-4142-429A-C9BF85402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4569" y="19553"/>
            <a:ext cx="1622788" cy="1053190"/>
          </a:xfrm>
          <a:prstGeom prst="rect">
            <a:avLst/>
          </a:prstGeom>
        </p:spPr>
      </p:pic>
      <p:sp>
        <p:nvSpPr>
          <p:cNvPr id="2" name="TextBox 1">
            <a:extLst>
              <a:ext uri="{FF2B5EF4-FFF2-40B4-BE49-F238E27FC236}">
                <a16:creationId xmlns:a16="http://schemas.microsoft.com/office/drawing/2014/main" id="{74E8FFED-BA28-3778-8340-7F7EE1A98505}"/>
              </a:ext>
            </a:extLst>
          </p:cNvPr>
          <p:cNvSpPr txBox="1"/>
          <p:nvPr/>
        </p:nvSpPr>
        <p:spPr>
          <a:xfrm>
            <a:off x="4080811" y="1015593"/>
            <a:ext cx="4054325" cy="5216813"/>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Special warnings and precautions for use: </a:t>
            </a:r>
            <a:r>
              <a:rPr lang="en-GB" sz="900" dirty="0">
                <a:effectLst/>
                <a:latin typeface="Calibri" panose="020F0502020204030204" pitchFamily="34" charset="0"/>
                <a:ea typeface="Calibri" panose="020F0502020204030204" pitchFamily="34" charset="0"/>
                <a:cs typeface="Times New Roman" panose="02020603050405020304" pitchFamily="18" charset="0"/>
              </a:rPr>
              <a:t>Must not be administered intravenously, intramuscularly or intradermally. Monitor for any attempts to remove the depot. Some precautions associated with buprenorphine class.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Prolonged-release properties</a:t>
            </a:r>
            <a:r>
              <a:rPr lang="en-GB" sz="900" dirty="0">
                <a:effectLst/>
                <a:latin typeface="Calibri" panose="020F0502020204030204" pitchFamily="34" charset="0"/>
                <a:ea typeface="Calibri" panose="020F0502020204030204" pitchFamily="34" charset="0"/>
                <a:cs typeface="Times New Roman" panose="02020603050405020304" pitchFamily="18" charset="0"/>
              </a:rPr>
              <a:t> of the product should be considered during treatment. Patients with concomitant medicines and/or co-morbidities should be monitored for signs and symptoms of toxicity, overdose or withdrawal.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Respiratory depression:</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Deaths reported with buprenorphine. </a:t>
            </a:r>
            <a:r>
              <a:rPr lang="en-GB" sz="900" dirty="0">
                <a:effectLst/>
                <a:latin typeface="Calibri" panose="020F0502020204030204" pitchFamily="34" charset="0"/>
                <a:ea typeface="Calibri" panose="020F0502020204030204" pitchFamily="34" charset="0"/>
                <a:cs typeface="Times New Roman" panose="02020603050405020304" pitchFamily="18" charset="0"/>
              </a:rPr>
              <a:t>Care in respiratory insufficiency.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CNS depression: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may cause drowsiness.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Dependence: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Chronic administration of buprenorphine can produce opioid dependence.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Serotonin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Concomitant serotonergic agents (e.g. monoamine oxidase inhibitors, selective serotonin re-uptake inhibitors, serotonin and noradrenaline re-uptake inhibitors or tricyclic antidepressants) may result in serotonin syndrome, a potentially life-threatening condition - if clinically warranted, observe carefully, particularly during initiation and dose increases and consider reducing or discontinuing therapy if serotonin syndrome is suspected.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Hepatitis, hepatic events and hepatic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Recording of baseline liver function tests and viral hepatitis status recommended. Hepatic injury reported with buprenorphine. Caution with buprenorphine in moderate hepatic impairment – monitor for signs and symptoms of opioid withdrawal, toxicity and overdose. Monitor hepatic function regularly.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Drug withdrawal syndrome (GB):</a:t>
            </a:r>
            <a:r>
              <a:rPr lang="en-GB" sz="900" dirty="0">
                <a:effectLst/>
                <a:latin typeface="Calibri" panose="020F0502020204030204" pitchFamily="34" charset="0"/>
                <a:ea typeface="Calibri" panose="020F0502020204030204" pitchFamily="34" charset="0"/>
                <a:cs typeface="Times New Roman" panose="02020603050405020304" pitchFamily="18" charset="0"/>
              </a:rPr>
              <a:t> Before starting any opioids, discuss withdrawal strategy with the patient. Dose tapering over weeks or months may be required. Risk of neonatal withdrawal syndrome following use in pregnancy.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Precipitation of opioid withdrawal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Buprenorphine products have precipitated withdrawal symptoms in opioid-dependent patients when administered before the agonist effects from recent opioid use or misuse have subsided.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Renal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in severe renal impairment.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QT-prolongation: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with other medicines that prolong the QT interval and in patients with a history of long QT syndrome or other risk factors for QT prolongation.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Acute pain management: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A combination of opioids with high mu-opioid receptor affinity, non-opioid analgesics and regional anaesthesia might be necessary. Monitor and titrate, considering potential risk of overdose and/or death.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Sleep-related breathing disorders:</a:t>
            </a:r>
            <a:r>
              <a:rPr lang="en-GB" sz="900" dirty="0">
                <a:effectLst/>
                <a:latin typeface="Calibri" panose="020F0502020204030204" pitchFamily="34" charset="0"/>
                <a:ea typeface="Calibri" panose="020F0502020204030204" pitchFamily="34" charset="0"/>
                <a:cs typeface="Times New Roman" panose="02020603050405020304" pitchFamily="18" charset="0"/>
              </a:rPr>
              <a:t> Opioids can cause sleep-related breathing disorders.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Opioid class 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Interactions</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See SmPC for buprenorphine interactions.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Pregnancy and lactation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Caution –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Driving and operating machines:</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Minor to moderate influence, including drowsiness, dizziness or impaired thinking – likely to be pronounced by alcohol or CNS depressants. See SmPC for details of what individual patients should be told by the prescriber.</a:t>
            </a:r>
          </a:p>
        </p:txBody>
      </p:sp>
      <p:sp>
        <p:nvSpPr>
          <p:cNvPr id="7" name="TextBox 6">
            <a:extLst>
              <a:ext uri="{FF2B5EF4-FFF2-40B4-BE49-F238E27FC236}">
                <a16:creationId xmlns:a16="http://schemas.microsoft.com/office/drawing/2014/main" id="{8E672155-4521-9306-17D0-07CAC1374445}"/>
              </a:ext>
            </a:extLst>
          </p:cNvPr>
          <p:cNvSpPr txBox="1"/>
          <p:nvPr/>
        </p:nvSpPr>
        <p:spPr>
          <a:xfrm>
            <a:off x="8072573" y="1015593"/>
            <a:ext cx="4054325" cy="4062651"/>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Undesirable effects: </a:t>
            </a:r>
            <a:r>
              <a:rPr lang="en-GB" sz="900" i="1" u="sng" dirty="0">
                <a:effectLst/>
                <a:latin typeface="Calibri" panose="020F0502020204030204" pitchFamily="34" charset="0"/>
                <a:ea typeface="Calibri" panose="020F0502020204030204" pitchFamily="34" charset="0"/>
                <a:cs typeface="Calibri" panose="020F0502020204030204" pitchFamily="34" charset="0"/>
              </a:rPr>
              <a:t>Very common:</a:t>
            </a:r>
            <a:r>
              <a:rPr lang="en-GB" sz="900" dirty="0">
                <a:effectLst/>
                <a:latin typeface="Calibri" panose="020F0502020204030204" pitchFamily="34" charset="0"/>
                <a:ea typeface="Calibri" panose="020F0502020204030204" pitchFamily="34" charset="0"/>
                <a:cs typeface="Calibri" panose="020F0502020204030204" pitchFamily="34" charset="0"/>
              </a:rPr>
              <a:t> insomnia, headache, nausea, hyperhidrosis, drug withdrawal syndrome, pain. </a:t>
            </a:r>
            <a:r>
              <a:rPr lang="en-GB" sz="900" i="1" u="sng" dirty="0">
                <a:effectLst/>
                <a:latin typeface="Calibri" panose="020F0502020204030204" pitchFamily="34" charset="0"/>
                <a:ea typeface="Calibri" panose="020F0502020204030204" pitchFamily="34" charset="0"/>
                <a:cs typeface="Calibri" panose="020F0502020204030204" pitchFamily="34" charset="0"/>
              </a:rPr>
              <a:t>Common:</a:t>
            </a:r>
            <a:r>
              <a:rPr lang="en-GB" sz="900" i="1" dirty="0">
                <a:effectLst/>
                <a:latin typeface="Calibri" panose="020F0502020204030204" pitchFamily="34" charset="0"/>
                <a:ea typeface="Calibri" panose="020F0502020204030204" pitchFamily="34" charset="0"/>
                <a:cs typeface="Calibri" panose="020F0502020204030204" pitchFamily="34" charset="0"/>
              </a:rPr>
              <a:t> </a:t>
            </a:r>
            <a:r>
              <a:rPr lang="en-GB" sz="900" dirty="0">
                <a:effectLst/>
                <a:latin typeface="Calibri" panose="020F0502020204030204" pitchFamily="34" charset="0"/>
                <a:ea typeface="Calibri" panose="020F0502020204030204" pitchFamily="34" charset="0"/>
                <a:cs typeface="Calibri" panose="020F0502020204030204" pitchFamily="34" charset="0"/>
              </a:rPr>
              <a:t>infection, influenza, pharyngitis, rhinitis, lymphadenopathy, hypersensitivity, decreased appetite, anxiety, agitation, depression, hostility, nervousness, abnormal thinking, paranoia, medical dependence, somnolence, dizziness, migraine, paraesthesia, syncope, tremor, hypertonia, speech disorders, lacrimal disorder, mydriasis, miosis, palpitations, vasodilation, hypotension, cough, dyspnoea, yawning, asthma, bronchitis, constipation, vomiting, abdominal pain, flatulence, dyspepsia, dry mouth, diarrhoea, gastrointestinal disorder, rash, pruritus, urticaria, arthralgia, back pain, myalgia, muscle spasms, neck pain, bone pain, dysmenorrhea, injection site reactions (pain, pruritus, erythema, swelling, reaction, induration, mass), peripheral oedema, asthenia, malaise, pyrexia, chills, neonatal withdrawal syndrome, chest pain, abnormal liver function tests. </a:t>
            </a:r>
            <a:r>
              <a:rPr lang="en-GB" sz="900" i="1" u="sng" dirty="0">
                <a:effectLst/>
                <a:latin typeface="Calibri" panose="020F0502020204030204" pitchFamily="34" charset="0"/>
                <a:ea typeface="Calibri" panose="020F0502020204030204" pitchFamily="34" charset="0"/>
                <a:cs typeface="Calibri" panose="020F0502020204030204" pitchFamily="34" charset="0"/>
              </a:rPr>
              <a:t>Other:</a:t>
            </a:r>
            <a:r>
              <a:rPr lang="en-GB" sz="900" dirty="0">
                <a:effectLst/>
                <a:latin typeface="Calibri" panose="020F0502020204030204" pitchFamily="34" charset="0"/>
                <a:ea typeface="Calibri" panose="020F0502020204030204" pitchFamily="34" charset="0"/>
                <a:cs typeface="Calibri" panose="020F0502020204030204" pitchFamily="34" charset="0"/>
              </a:rPr>
              <a:t> urinary retention, injection site reactions (abscess, ulceration and necrosis). See SmPC for further details.</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Overdose: </a:t>
            </a:r>
            <a:r>
              <a:rPr lang="en-GB" sz="900" dirty="0">
                <a:effectLst/>
                <a:latin typeface="Calibri" panose="020F0502020204030204" pitchFamily="34" charset="0"/>
                <a:ea typeface="Calibri" panose="020F0502020204030204" pitchFamily="34" charset="0"/>
                <a:cs typeface="Calibri" panose="020F0502020204030204" pitchFamily="34" charset="0"/>
              </a:rPr>
              <a:t>Apply general supportive measures, closely monitoring and treating respiratory and cardiac status. Consider long duration of action of buprenorphine and prolonged release from the depot.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Package quantities and UK net price: </a:t>
            </a:r>
            <a:r>
              <a:rPr lang="en-GB" sz="900" dirty="0">
                <a:effectLst/>
                <a:latin typeface="Calibri" panose="020F0502020204030204" pitchFamily="34" charset="0"/>
                <a:ea typeface="Calibri" panose="020F0502020204030204" pitchFamily="34" charset="0"/>
                <a:cs typeface="Calibri" panose="020F0502020204030204" pitchFamily="34" charset="0"/>
              </a:rPr>
              <a:t>1 pre-filled syringe per pack. Weekly injection (8 mg (0.16 ml), 16 mg (0.32 ml), 24 mg (0.48 ml), 32 mg (0.64 ml)): £55.93. Monthly injection (64 mg (0.18 ml), 96 mg (0.27 ml), 128 mg (0.36 ml), 160 mg (0.45 ml)): £239.70.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numbers: </a:t>
            </a:r>
            <a:r>
              <a:rPr lang="en-GB" sz="900" i="1" dirty="0">
                <a:effectLst/>
                <a:latin typeface="Calibri" panose="020F0502020204030204" pitchFamily="34" charset="0"/>
                <a:ea typeface="Calibri" panose="020F0502020204030204" pitchFamily="34" charset="0"/>
                <a:cs typeface="Calibri" panose="020F0502020204030204" pitchFamily="34" charset="0"/>
              </a:rPr>
              <a:t>GB:</a:t>
            </a:r>
            <a:r>
              <a:rPr lang="en-GB" sz="900" dirty="0">
                <a:effectLst/>
                <a:latin typeface="Calibri" panose="020F0502020204030204" pitchFamily="34" charset="0"/>
                <a:ea typeface="Calibri" panose="020F0502020204030204" pitchFamily="34" charset="0"/>
                <a:cs typeface="Calibri" panose="020F0502020204030204" pitchFamily="34" charset="0"/>
              </a:rPr>
              <a:t> PLGB 42800/0001, PLGB 42800/0003-9. </a:t>
            </a:r>
            <a:r>
              <a:rPr lang="en-GB" sz="900" b="1" dirty="0">
                <a:effectLst/>
                <a:latin typeface="Calibri" panose="020F0502020204030204" pitchFamily="34" charset="0"/>
                <a:ea typeface="Calibri" panose="020F0502020204030204" pitchFamily="34" charset="0"/>
                <a:cs typeface="Calibri" panose="020F0502020204030204" pitchFamily="34" charset="0"/>
              </a:rPr>
              <a:t>ROI and NI: </a:t>
            </a:r>
            <a:r>
              <a:rPr lang="en-GB" sz="900" dirty="0">
                <a:effectLst/>
                <a:latin typeface="Calibri" panose="020F0502020204030204" pitchFamily="34" charset="0"/>
                <a:ea typeface="Calibri" panose="020F0502020204030204" pitchFamily="34" charset="0"/>
                <a:cs typeface="Calibri" panose="020F0502020204030204" pitchFamily="34" charset="0"/>
              </a:rPr>
              <a:t>EU/1/18/1336/001-7, EU/1/18/1336/009.</a:t>
            </a:r>
            <a:r>
              <a:rPr lang="en-GB" sz="900" b="1" dirty="0">
                <a:effectLst/>
                <a:latin typeface="Calibri" panose="020F0502020204030204" pitchFamily="34" charset="0"/>
                <a:ea typeface="Calibri" panose="020F0502020204030204" pitchFamily="34" charset="0"/>
                <a:cs typeface="Calibri" panose="020F0502020204030204" pitchFamily="34" charset="0"/>
              </a:rPr>
              <a:t> Legal category: </a:t>
            </a:r>
            <a:r>
              <a:rPr lang="en-GB" sz="900" dirty="0">
                <a:effectLst/>
                <a:latin typeface="Calibri" panose="020F0502020204030204" pitchFamily="34" charset="0"/>
                <a:ea typeface="Calibri" panose="020F0502020204030204" pitchFamily="34" charset="0"/>
                <a:cs typeface="Calibri" panose="020F0502020204030204" pitchFamily="34" charset="0"/>
              </a:rPr>
              <a:t>POM.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holder: </a:t>
            </a:r>
            <a:r>
              <a:rPr lang="en-GB" sz="900" dirty="0">
                <a:effectLst/>
                <a:latin typeface="Calibri" panose="020F0502020204030204" pitchFamily="34" charset="0"/>
                <a:ea typeface="Calibri" panose="020F0502020204030204" pitchFamily="34" charset="0"/>
                <a:cs typeface="Calibri" panose="020F0502020204030204" pitchFamily="34" charset="0"/>
              </a:rPr>
              <a:t>Camurus AB, </a:t>
            </a:r>
            <a:r>
              <a:rPr lang="en-GB" sz="900" dirty="0" err="1">
                <a:effectLst/>
                <a:latin typeface="Calibri" panose="020F0502020204030204" pitchFamily="34" charset="0"/>
                <a:ea typeface="Calibri" panose="020F0502020204030204" pitchFamily="34" charset="0"/>
                <a:cs typeface="Calibri" panose="020F0502020204030204" pitchFamily="34" charset="0"/>
              </a:rPr>
              <a:t>Ideon</a:t>
            </a:r>
            <a:r>
              <a:rPr lang="en-GB" sz="900" dirty="0">
                <a:effectLst/>
                <a:latin typeface="Calibri" panose="020F0502020204030204" pitchFamily="34" charset="0"/>
                <a:ea typeface="Calibri" panose="020F0502020204030204" pitchFamily="34" charset="0"/>
                <a:cs typeface="Calibri" panose="020F0502020204030204" pitchFamily="34" charset="0"/>
              </a:rPr>
              <a:t> Science Park, SE-223 70 Lund, Sweden. Email: </a:t>
            </a:r>
            <a:r>
              <a:rPr lang="en-GB" sz="9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Camurus.uk@camurus.com</a:t>
            </a:r>
            <a:r>
              <a:rPr lang="en-GB" sz="900" dirty="0">
                <a:effectLst/>
                <a:latin typeface="Calibri" panose="020F0502020204030204" pitchFamily="34" charset="0"/>
                <a:ea typeface="Calibri" panose="020F0502020204030204" pitchFamily="34" charset="0"/>
                <a:cs typeface="Calibri" panose="020F0502020204030204" pitchFamily="34" charset="0"/>
              </a:rPr>
              <a:t> Additional information available on request.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Date of revision: </a:t>
            </a:r>
            <a:r>
              <a:rPr lang="en-GB" sz="900" dirty="0">
                <a:effectLst/>
                <a:latin typeface="Calibri" panose="020F0502020204030204" pitchFamily="34" charset="0"/>
                <a:ea typeface="Calibri" panose="020F0502020204030204" pitchFamily="34" charset="0"/>
                <a:cs typeface="Calibri" panose="020F0502020204030204" pitchFamily="34" charset="0"/>
              </a:rPr>
              <a:t>May 2024</a:t>
            </a:r>
            <a:r>
              <a:rPr lang="en-GB" sz="900" b="1" dirty="0">
                <a:effectLst/>
                <a:latin typeface="Calibri" panose="020F0502020204030204" pitchFamily="34" charset="0"/>
                <a:ea typeface="Calibri" panose="020F0502020204030204" pitchFamily="34" charset="0"/>
                <a:cs typeface="Calibri" panose="020F0502020204030204" pitchFamily="34" charset="0"/>
              </a:rPr>
              <a:t> </a:t>
            </a:r>
            <a:r>
              <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FPI-0008</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8A58B05-FFD8-2EAC-A966-0E3D162DA526}"/>
              </a:ext>
            </a:extLst>
          </p:cNvPr>
          <p:cNvSpPr txBox="1"/>
          <p:nvPr/>
        </p:nvSpPr>
        <p:spPr>
          <a:xfrm>
            <a:off x="8088279" y="6403411"/>
            <a:ext cx="2764594" cy="246221"/>
          </a:xfrm>
          <a:prstGeom prst="rect">
            <a:avLst/>
          </a:prstGeom>
          <a:noFill/>
        </p:spPr>
        <p:txBody>
          <a:bodyPr wrap="square" rtlCol="0">
            <a:spAutoFit/>
          </a:bodyPr>
          <a:lstStyle/>
          <a:p>
            <a:r>
              <a:rPr lang="en-US" sz="1000" dirty="0"/>
              <a:t>UK-BUV-2400196, May 2024</a:t>
            </a:r>
          </a:p>
        </p:txBody>
      </p:sp>
    </p:spTree>
    <p:extLst>
      <p:ext uri="{BB962C8B-B14F-4D97-AF65-F5344CB8AC3E}">
        <p14:creationId xmlns:p14="http://schemas.microsoft.com/office/powerpoint/2010/main" val="169565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94FCC8337D174C93364C702EA1F290" ma:contentTypeVersion="10" ma:contentTypeDescription="Create a new document." ma:contentTypeScope="" ma:versionID="549ffddb53f000e56263597934817e7d">
  <xsd:schema xmlns:xsd="http://www.w3.org/2001/XMLSchema" xmlns:xs="http://www.w3.org/2001/XMLSchema" xmlns:p="http://schemas.microsoft.com/office/2006/metadata/properties" xmlns:ns2="4c332a55-4707-4020-8374-933f2bc26be1" targetNamespace="http://schemas.microsoft.com/office/2006/metadata/properties" ma:root="true" ma:fieldsID="ef17d83806465074135af7ccf6256d9a" ns2:_="">
    <xsd:import namespace="4c332a55-4707-4020-8374-933f2bc26b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32a55-4707-4020-8374-933f2bc26b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4CCAA2-BE5F-4628-B422-EC99D1CBA50F}">
  <ds:schemaRefs>
    <ds:schemaRef ds:uri="4c332a55-4707-4020-8374-933f2bc26b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D61CB8B-BD61-4FB7-BDB5-F8DEE928C55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E343030-1445-4A22-B049-4F6D6521C7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1727</Words>
  <Application>Microsoft Office PowerPoint</Application>
  <PresentationFormat>Widescreen</PresentationFormat>
  <Paragraphs>59</Paragraphs>
  <Slides>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vt:i4>
      </vt:variant>
    </vt:vector>
  </HeadingPairs>
  <TitlesOfParts>
    <vt:vector size="9" baseType="lpstr">
      <vt:lpstr>Arial</vt:lpstr>
      <vt:lpstr>Calibri</vt:lpstr>
      <vt:lpstr>Calibri Light</vt:lpstr>
      <vt:lpstr>Graphik regular</vt:lpstr>
      <vt:lpstr>Univers</vt:lpstr>
      <vt:lpstr>Office Theme</vt:lpstr>
      <vt:lpstr>Office Theme</vt:lpstr>
      <vt:lpstr>PowerPoint Presentation</vt:lpstr>
      <vt:lpstr> Prescribing Information for Buvidal (buprenorphine prolonged-release solution for injection)   Please refer to the Summary of Product Characteristics (SmPC) before prescribing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Annotations</dc:creator>
  <cp:lastModifiedBy>Ieva Krivma</cp:lastModifiedBy>
  <cp:revision>40</cp:revision>
  <dcterms:created xsi:type="dcterms:W3CDTF">2021-03-15T20:44:25Z</dcterms:created>
  <dcterms:modified xsi:type="dcterms:W3CDTF">2024-05-23T12:31:06Z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0x0101005794FCC8337D174C93364C702EA1F290</vt:lpwstr>
  </property>
</Properties>
</file>