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48" r:id="rId5"/>
  </p:sldMasterIdLst>
  <p:notesMasterIdLst>
    <p:notesMasterId r:id="rId8"/>
  </p:notesMasterIdLst>
  <p:sldIdLst>
    <p:sldId id="424" r:id="rId6"/>
    <p:sldId id="295"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906" userDrawn="1">
          <p15:clr>
            <a:srgbClr val="A4A3A4"/>
          </p15:clr>
        </p15:guide>
        <p15:guide id="2" pos="3772" userDrawn="1">
          <p15:clr>
            <a:srgbClr val="A4A3A4"/>
          </p15:clr>
        </p15:guide>
        <p15:guide id="3" orient="horz" pos="3702"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mil Bacha" initials="JB" lastIdx="2" clrIdx="0">
    <p:extLst>
      <p:ext uri="{19B8F6BF-5375-455C-9EA6-DF929625EA0E}">
        <p15:presenceInfo xmlns:p15="http://schemas.microsoft.com/office/powerpoint/2012/main" userId="S-1-5-21-2416720587-102252390-449953431-4705" providerId="AD"/>
      </p:ext>
    </p:extLst>
  </p:cmAuthor>
  <p:cmAuthor id="2" name="Annotations" initials="JM" lastIdx="2" clrIdx="1">
    <p:extLst>
      <p:ext uri="{19B8F6BF-5375-455C-9EA6-DF929625EA0E}">
        <p15:presenceInfo xmlns:p15="http://schemas.microsoft.com/office/powerpoint/2012/main" userId="Annotations" providerId="None"/>
      </p:ext>
    </p:extLst>
  </p:cmAuthor>
  <p:cmAuthor id="3" name="Chris Watson" initials="CW" lastIdx="5" clrIdx="2">
    <p:extLst>
      <p:ext uri="{19B8F6BF-5375-455C-9EA6-DF929625EA0E}">
        <p15:presenceInfo xmlns:p15="http://schemas.microsoft.com/office/powerpoint/2012/main" userId="S::chrisw@obsidianhg.com::c7a5c81e-27f4-4121-a1f5-8539a13aa031" providerId="AD"/>
      </p:ext>
    </p:extLst>
  </p:cmAuthor>
  <p:cmAuthor id="4" name="Jamil Bacha" initials="JB [2]" lastIdx="21" clrIdx="3">
    <p:extLst>
      <p:ext uri="{19B8F6BF-5375-455C-9EA6-DF929625EA0E}">
        <p15:presenceInfo xmlns:p15="http://schemas.microsoft.com/office/powerpoint/2012/main" userId="S::jamilbacha@connect2cme.com::6029cd73-3395-470f-84a1-8974e8e51aea" providerId="AD"/>
      </p:ext>
    </p:extLst>
  </p:cmAuthor>
  <p:cmAuthor id="5" name="Emma Di Rollo" initials="EDR" lastIdx="17" clrIdx="4">
    <p:extLst>
      <p:ext uri="{19B8F6BF-5375-455C-9EA6-DF929625EA0E}">
        <p15:presenceInfo xmlns:p15="http://schemas.microsoft.com/office/powerpoint/2012/main" userId="S::emmadirollo@connect2cme.com::e3f4f006-fd52-46a0-9963-81904caf4863" providerId="AD"/>
      </p:ext>
    </p:extLst>
  </p:cmAuthor>
  <p:cmAuthor id="6" name="Fiona Jenkins (Obsidian)" initials="FJ(" lastIdx="3" clrIdx="5">
    <p:extLst>
      <p:ext uri="{19B8F6BF-5375-455C-9EA6-DF929625EA0E}">
        <p15:presenceInfo xmlns:p15="http://schemas.microsoft.com/office/powerpoint/2012/main" userId="S::fionaj@obsidianhg.com::b9b6a9d0-ffba-41d5-9507-04f59e7555b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C4360"/>
    <a:srgbClr val="576C97"/>
    <a:srgbClr val="DAE3F3"/>
    <a:srgbClr val="AFABAB"/>
    <a:srgbClr val="993366"/>
    <a:srgbClr val="677AA1"/>
    <a:srgbClr val="442F0A"/>
    <a:srgbClr val="7030A0"/>
    <a:srgbClr val="F4EFF6"/>
    <a:srgbClr val="3099A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031" autoAdjust="0"/>
    <p:restoredTop sz="96357" autoAdjust="0"/>
  </p:normalViewPr>
  <p:slideViewPr>
    <p:cSldViewPr snapToGrid="0" showGuides="1">
      <p:cViewPr varScale="1">
        <p:scale>
          <a:sx n="86" d="100"/>
          <a:sy n="86" d="100"/>
        </p:scale>
        <p:origin x="102" y="1758"/>
      </p:cViewPr>
      <p:guideLst>
        <p:guide orient="horz" pos="3906"/>
        <p:guide pos="3772"/>
        <p:guide orient="horz" pos="370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viewProps" Target="viewProps.xml"/><Relationship Id="rId5" Type="http://schemas.openxmlformats.org/officeDocument/2006/relationships/slideMaster" Target="slideMasters/slideMaster2.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92D7163-4203-41E3-838E-E3593E5CD808}" type="datetimeFigureOut">
              <a:rPr lang="en-GB" smtClean="0"/>
              <a:t>23/05/2024</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3FE0A88-5473-4D64-9675-3D7A92ACE773}" type="slidenum">
              <a:rPr lang="en-GB" smtClean="0"/>
              <a:t>‹#›</a:t>
            </a:fld>
            <a:endParaRPr lang="en-GB" dirty="0"/>
          </a:p>
        </p:txBody>
      </p:sp>
    </p:spTree>
    <p:extLst>
      <p:ext uri="{BB962C8B-B14F-4D97-AF65-F5344CB8AC3E}">
        <p14:creationId xmlns:p14="http://schemas.microsoft.com/office/powerpoint/2010/main" val="41818047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3FE0A88-5473-4D64-9675-3D7A92ACE773}" type="slidenum">
              <a:rPr lang="en-GB" smtClean="0"/>
              <a:t>1</a:t>
            </a:fld>
            <a:endParaRPr lang="en-GB" dirty="0"/>
          </a:p>
        </p:txBody>
      </p:sp>
    </p:spTree>
    <p:extLst>
      <p:ext uri="{BB962C8B-B14F-4D97-AF65-F5344CB8AC3E}">
        <p14:creationId xmlns:p14="http://schemas.microsoft.com/office/powerpoint/2010/main" val="6856344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52C2FB-8A75-4AD3-AA09-064C7DE05BB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6EA5B1B-B670-4AEE-9716-245708B1655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79CE116-DC0F-4DD2-8122-96A94F5C91B2}"/>
              </a:ext>
            </a:extLst>
          </p:cNvPr>
          <p:cNvSpPr>
            <a:spLocks noGrp="1"/>
          </p:cNvSpPr>
          <p:nvPr>
            <p:ph type="dt" sz="half" idx="10"/>
          </p:nvPr>
        </p:nvSpPr>
        <p:spPr/>
        <p:txBody>
          <a:bodyPr/>
          <a:lstStyle/>
          <a:p>
            <a:fld id="{5A02E04C-8955-4DF2-B046-B00078502C0F}" type="datetimeFigureOut">
              <a:rPr lang="en-US" smtClean="0"/>
              <a:t>5/23/2024</a:t>
            </a:fld>
            <a:endParaRPr lang="en-US" dirty="0"/>
          </a:p>
        </p:txBody>
      </p:sp>
      <p:sp>
        <p:nvSpPr>
          <p:cNvPr id="5" name="Footer Placeholder 4">
            <a:extLst>
              <a:ext uri="{FF2B5EF4-FFF2-40B4-BE49-F238E27FC236}">
                <a16:creationId xmlns:a16="http://schemas.microsoft.com/office/drawing/2014/main" id="{097132FD-984E-4EF5-ACF4-D8FE4262B9D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B61FEA4-FC95-432B-BB7A-F8BC7EB738DA}"/>
              </a:ext>
            </a:extLst>
          </p:cNvPr>
          <p:cNvSpPr>
            <a:spLocks noGrp="1"/>
          </p:cNvSpPr>
          <p:nvPr>
            <p:ph type="sldNum" sz="quarter" idx="12"/>
          </p:nvPr>
        </p:nvSpPr>
        <p:spPr/>
        <p:txBody>
          <a:bodyPr/>
          <a:lstStyle/>
          <a:p>
            <a:fld id="{49AF3115-C932-4153-878E-6F43235DA9E0}" type="slidenum">
              <a:rPr lang="en-US" smtClean="0"/>
              <a:t>‹#›</a:t>
            </a:fld>
            <a:endParaRPr lang="en-US" dirty="0"/>
          </a:p>
        </p:txBody>
      </p:sp>
    </p:spTree>
    <p:extLst>
      <p:ext uri="{BB962C8B-B14F-4D97-AF65-F5344CB8AC3E}">
        <p14:creationId xmlns:p14="http://schemas.microsoft.com/office/powerpoint/2010/main" val="31951552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E3D400-457E-46FE-B8A5-6723DB15553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9A22BE9-64F8-450F-BF47-95DAEA62CFF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8008F1D-4675-4FD4-8F50-BD37DA3B37B8}"/>
              </a:ext>
            </a:extLst>
          </p:cNvPr>
          <p:cNvSpPr>
            <a:spLocks noGrp="1"/>
          </p:cNvSpPr>
          <p:nvPr>
            <p:ph type="dt" sz="half" idx="10"/>
          </p:nvPr>
        </p:nvSpPr>
        <p:spPr/>
        <p:txBody>
          <a:bodyPr/>
          <a:lstStyle/>
          <a:p>
            <a:fld id="{5A02E04C-8955-4DF2-B046-B00078502C0F}" type="datetimeFigureOut">
              <a:rPr lang="en-US" smtClean="0"/>
              <a:t>5/23/2024</a:t>
            </a:fld>
            <a:endParaRPr lang="en-US" dirty="0"/>
          </a:p>
        </p:txBody>
      </p:sp>
      <p:sp>
        <p:nvSpPr>
          <p:cNvPr id="5" name="Footer Placeholder 4">
            <a:extLst>
              <a:ext uri="{FF2B5EF4-FFF2-40B4-BE49-F238E27FC236}">
                <a16:creationId xmlns:a16="http://schemas.microsoft.com/office/drawing/2014/main" id="{1E2DDA8B-08B9-4FF0-89AF-E740E7AE0C6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4CDF7AF-9170-4F05-9266-0FD02DBBF2FD}"/>
              </a:ext>
            </a:extLst>
          </p:cNvPr>
          <p:cNvSpPr>
            <a:spLocks noGrp="1"/>
          </p:cNvSpPr>
          <p:nvPr>
            <p:ph type="sldNum" sz="quarter" idx="12"/>
          </p:nvPr>
        </p:nvSpPr>
        <p:spPr/>
        <p:txBody>
          <a:bodyPr/>
          <a:lstStyle/>
          <a:p>
            <a:fld id="{49AF3115-C932-4153-878E-6F43235DA9E0}" type="slidenum">
              <a:rPr lang="en-US" smtClean="0"/>
              <a:t>‹#›</a:t>
            </a:fld>
            <a:endParaRPr lang="en-US" dirty="0"/>
          </a:p>
        </p:txBody>
      </p:sp>
    </p:spTree>
    <p:extLst>
      <p:ext uri="{BB962C8B-B14F-4D97-AF65-F5344CB8AC3E}">
        <p14:creationId xmlns:p14="http://schemas.microsoft.com/office/powerpoint/2010/main" val="7611583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FB5707C-D425-4BDB-9DC6-2010BB9885E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7308D79-6F45-43FC-A1E8-56E76C3F05B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E2473B0-8D81-4B6F-958B-42FE343418F3}"/>
              </a:ext>
            </a:extLst>
          </p:cNvPr>
          <p:cNvSpPr>
            <a:spLocks noGrp="1"/>
          </p:cNvSpPr>
          <p:nvPr>
            <p:ph type="dt" sz="half" idx="10"/>
          </p:nvPr>
        </p:nvSpPr>
        <p:spPr/>
        <p:txBody>
          <a:bodyPr/>
          <a:lstStyle/>
          <a:p>
            <a:fld id="{5A02E04C-8955-4DF2-B046-B00078502C0F}" type="datetimeFigureOut">
              <a:rPr lang="en-US" smtClean="0"/>
              <a:t>5/23/2024</a:t>
            </a:fld>
            <a:endParaRPr lang="en-US" dirty="0"/>
          </a:p>
        </p:txBody>
      </p:sp>
      <p:sp>
        <p:nvSpPr>
          <p:cNvPr id="5" name="Footer Placeholder 4">
            <a:extLst>
              <a:ext uri="{FF2B5EF4-FFF2-40B4-BE49-F238E27FC236}">
                <a16:creationId xmlns:a16="http://schemas.microsoft.com/office/drawing/2014/main" id="{750924F2-FE04-45D2-85CC-920B609E9B9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BD7EFF6-36C0-4DAD-AFE2-87D450A2FD43}"/>
              </a:ext>
            </a:extLst>
          </p:cNvPr>
          <p:cNvSpPr>
            <a:spLocks noGrp="1"/>
          </p:cNvSpPr>
          <p:nvPr>
            <p:ph type="sldNum" sz="quarter" idx="12"/>
          </p:nvPr>
        </p:nvSpPr>
        <p:spPr/>
        <p:txBody>
          <a:bodyPr/>
          <a:lstStyle/>
          <a:p>
            <a:fld id="{49AF3115-C932-4153-878E-6F43235DA9E0}" type="slidenum">
              <a:rPr lang="en-US" smtClean="0"/>
              <a:t>‹#›</a:t>
            </a:fld>
            <a:endParaRPr lang="en-US" dirty="0"/>
          </a:p>
        </p:txBody>
      </p:sp>
    </p:spTree>
    <p:extLst>
      <p:ext uri="{BB962C8B-B14F-4D97-AF65-F5344CB8AC3E}">
        <p14:creationId xmlns:p14="http://schemas.microsoft.com/office/powerpoint/2010/main" val="8884869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ED515C-0A72-B9EA-E12F-C493658ACE19}"/>
              </a:ext>
            </a:extLst>
          </p:cNvPr>
          <p:cNvSpPr>
            <a:spLocks noGrp="1"/>
          </p:cNvSpPr>
          <p:nvPr>
            <p:ph type="title"/>
          </p:nvPr>
        </p:nvSpPr>
        <p:spPr/>
        <p:txBody>
          <a:bodyPr/>
          <a:lstStyle/>
          <a:p>
            <a:r>
              <a:rPr lang="en-US"/>
              <a:t>Click to edit Master title style</a:t>
            </a:r>
            <a:endParaRPr lang="sv-SE"/>
          </a:p>
        </p:txBody>
      </p:sp>
      <p:sp>
        <p:nvSpPr>
          <p:cNvPr id="3" name="Content Placeholder 2">
            <a:extLst>
              <a:ext uri="{FF2B5EF4-FFF2-40B4-BE49-F238E27FC236}">
                <a16:creationId xmlns:a16="http://schemas.microsoft.com/office/drawing/2014/main" id="{585269D3-0FC3-E37F-3F0A-E4A252787E5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a:extLst>
              <a:ext uri="{FF2B5EF4-FFF2-40B4-BE49-F238E27FC236}">
                <a16:creationId xmlns:a16="http://schemas.microsoft.com/office/drawing/2014/main" id="{8A482A52-D223-D93D-FD32-EC161C99AD6A}"/>
              </a:ext>
            </a:extLst>
          </p:cNvPr>
          <p:cNvSpPr>
            <a:spLocks noGrp="1"/>
          </p:cNvSpPr>
          <p:nvPr>
            <p:ph type="dt" sz="half" idx="10"/>
          </p:nvPr>
        </p:nvSpPr>
        <p:spPr/>
        <p:txBody>
          <a:bodyPr/>
          <a:lstStyle/>
          <a:p>
            <a:fld id="{37128880-1A40-47AA-9356-BAB315B48713}" type="datetimeFigureOut">
              <a:rPr lang="sv-SE" smtClean="0"/>
              <a:t>2024-05-23</a:t>
            </a:fld>
            <a:endParaRPr lang="sv-SE"/>
          </a:p>
        </p:txBody>
      </p:sp>
      <p:sp>
        <p:nvSpPr>
          <p:cNvPr id="5" name="Footer Placeholder 4">
            <a:extLst>
              <a:ext uri="{FF2B5EF4-FFF2-40B4-BE49-F238E27FC236}">
                <a16:creationId xmlns:a16="http://schemas.microsoft.com/office/drawing/2014/main" id="{BE493F1F-6FE1-B21D-4371-39019496D54C}"/>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id="{6E6CAD03-4042-DF3F-4C79-610396C7E138}"/>
              </a:ext>
            </a:extLst>
          </p:cNvPr>
          <p:cNvSpPr>
            <a:spLocks noGrp="1"/>
          </p:cNvSpPr>
          <p:nvPr>
            <p:ph type="sldNum" sz="quarter" idx="12"/>
          </p:nvPr>
        </p:nvSpPr>
        <p:spPr/>
        <p:txBody>
          <a:bodyPr/>
          <a:lstStyle/>
          <a:p>
            <a:fld id="{4DF19225-EBB2-4D5E-A89F-E1687EF089CA}" type="slidenum">
              <a:rPr lang="sv-SE" smtClean="0"/>
              <a:t>‹#›</a:t>
            </a:fld>
            <a:endParaRPr lang="sv-SE"/>
          </a:p>
        </p:txBody>
      </p:sp>
    </p:spTree>
    <p:extLst>
      <p:ext uri="{BB962C8B-B14F-4D97-AF65-F5344CB8AC3E}">
        <p14:creationId xmlns:p14="http://schemas.microsoft.com/office/powerpoint/2010/main" val="15434508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C97458-E1ED-44B4-BCFB-5433AAD5B8B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BCB372F-515B-45E4-B68B-6D089506DDA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02B934A-91EA-4E94-8FA5-9DE7CFBD0BAE}"/>
              </a:ext>
            </a:extLst>
          </p:cNvPr>
          <p:cNvSpPr>
            <a:spLocks noGrp="1"/>
          </p:cNvSpPr>
          <p:nvPr>
            <p:ph type="dt" sz="half" idx="10"/>
          </p:nvPr>
        </p:nvSpPr>
        <p:spPr/>
        <p:txBody>
          <a:bodyPr/>
          <a:lstStyle/>
          <a:p>
            <a:fld id="{5A02E04C-8955-4DF2-B046-B00078502C0F}" type="datetimeFigureOut">
              <a:rPr lang="en-US" smtClean="0"/>
              <a:t>5/23/2024</a:t>
            </a:fld>
            <a:endParaRPr lang="en-US" dirty="0"/>
          </a:p>
        </p:txBody>
      </p:sp>
      <p:sp>
        <p:nvSpPr>
          <p:cNvPr id="5" name="Footer Placeholder 4">
            <a:extLst>
              <a:ext uri="{FF2B5EF4-FFF2-40B4-BE49-F238E27FC236}">
                <a16:creationId xmlns:a16="http://schemas.microsoft.com/office/drawing/2014/main" id="{1D1A9A64-D2B1-4632-9DD2-41A2A1038A3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B1CA3E3-B078-49CF-B87B-3391AADAF807}"/>
              </a:ext>
            </a:extLst>
          </p:cNvPr>
          <p:cNvSpPr>
            <a:spLocks noGrp="1"/>
          </p:cNvSpPr>
          <p:nvPr>
            <p:ph type="sldNum" sz="quarter" idx="12"/>
          </p:nvPr>
        </p:nvSpPr>
        <p:spPr/>
        <p:txBody>
          <a:bodyPr/>
          <a:lstStyle/>
          <a:p>
            <a:fld id="{49AF3115-C932-4153-878E-6F43235DA9E0}" type="slidenum">
              <a:rPr lang="en-US" smtClean="0"/>
              <a:t>‹#›</a:t>
            </a:fld>
            <a:endParaRPr lang="en-US" dirty="0"/>
          </a:p>
        </p:txBody>
      </p:sp>
    </p:spTree>
    <p:extLst>
      <p:ext uri="{BB962C8B-B14F-4D97-AF65-F5344CB8AC3E}">
        <p14:creationId xmlns:p14="http://schemas.microsoft.com/office/powerpoint/2010/main" val="42206710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D55D7A-CD01-4EAD-AAAB-2899290EE33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2C73E74-C197-4450-9C89-0354C6AC57A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E6717E0-1D58-4F08-B120-EF334B77C6F3}"/>
              </a:ext>
            </a:extLst>
          </p:cNvPr>
          <p:cNvSpPr>
            <a:spLocks noGrp="1"/>
          </p:cNvSpPr>
          <p:nvPr>
            <p:ph type="dt" sz="half" idx="10"/>
          </p:nvPr>
        </p:nvSpPr>
        <p:spPr/>
        <p:txBody>
          <a:bodyPr/>
          <a:lstStyle/>
          <a:p>
            <a:fld id="{5A02E04C-8955-4DF2-B046-B00078502C0F}" type="datetimeFigureOut">
              <a:rPr lang="en-US" smtClean="0"/>
              <a:t>5/23/2024</a:t>
            </a:fld>
            <a:endParaRPr lang="en-US" dirty="0"/>
          </a:p>
        </p:txBody>
      </p:sp>
      <p:sp>
        <p:nvSpPr>
          <p:cNvPr id="5" name="Footer Placeholder 4">
            <a:extLst>
              <a:ext uri="{FF2B5EF4-FFF2-40B4-BE49-F238E27FC236}">
                <a16:creationId xmlns:a16="http://schemas.microsoft.com/office/drawing/2014/main" id="{55F35B41-2828-4F88-95DE-3007E28B203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9EB87C2-8E3E-4E3C-A292-0124DFA23AA4}"/>
              </a:ext>
            </a:extLst>
          </p:cNvPr>
          <p:cNvSpPr>
            <a:spLocks noGrp="1"/>
          </p:cNvSpPr>
          <p:nvPr>
            <p:ph type="sldNum" sz="quarter" idx="12"/>
          </p:nvPr>
        </p:nvSpPr>
        <p:spPr/>
        <p:txBody>
          <a:bodyPr/>
          <a:lstStyle/>
          <a:p>
            <a:fld id="{49AF3115-C932-4153-878E-6F43235DA9E0}" type="slidenum">
              <a:rPr lang="en-US" smtClean="0"/>
              <a:t>‹#›</a:t>
            </a:fld>
            <a:endParaRPr lang="en-US" dirty="0"/>
          </a:p>
        </p:txBody>
      </p:sp>
    </p:spTree>
    <p:extLst>
      <p:ext uri="{BB962C8B-B14F-4D97-AF65-F5344CB8AC3E}">
        <p14:creationId xmlns:p14="http://schemas.microsoft.com/office/powerpoint/2010/main" val="20107083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8AC55E-C230-467F-B0E3-6925BCC560B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36729F8-53D3-4FC3-AD21-6ED7A5002B4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67E2905-598E-4DC7-825C-70273F5E18D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873AD0E-C691-417A-8AD5-1600BE5DAD17}"/>
              </a:ext>
            </a:extLst>
          </p:cNvPr>
          <p:cNvSpPr>
            <a:spLocks noGrp="1"/>
          </p:cNvSpPr>
          <p:nvPr>
            <p:ph type="dt" sz="half" idx="10"/>
          </p:nvPr>
        </p:nvSpPr>
        <p:spPr/>
        <p:txBody>
          <a:bodyPr/>
          <a:lstStyle/>
          <a:p>
            <a:fld id="{5A02E04C-8955-4DF2-B046-B00078502C0F}" type="datetimeFigureOut">
              <a:rPr lang="en-US" smtClean="0"/>
              <a:t>5/23/2024</a:t>
            </a:fld>
            <a:endParaRPr lang="en-US" dirty="0"/>
          </a:p>
        </p:txBody>
      </p:sp>
      <p:sp>
        <p:nvSpPr>
          <p:cNvPr id="6" name="Footer Placeholder 5">
            <a:extLst>
              <a:ext uri="{FF2B5EF4-FFF2-40B4-BE49-F238E27FC236}">
                <a16:creationId xmlns:a16="http://schemas.microsoft.com/office/drawing/2014/main" id="{97FECE3F-0D02-40CE-807E-ED67D60421D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E1E9875-5B42-44A0-9729-74491BB421D4}"/>
              </a:ext>
            </a:extLst>
          </p:cNvPr>
          <p:cNvSpPr>
            <a:spLocks noGrp="1"/>
          </p:cNvSpPr>
          <p:nvPr>
            <p:ph type="sldNum" sz="quarter" idx="12"/>
          </p:nvPr>
        </p:nvSpPr>
        <p:spPr/>
        <p:txBody>
          <a:bodyPr/>
          <a:lstStyle/>
          <a:p>
            <a:fld id="{49AF3115-C932-4153-878E-6F43235DA9E0}" type="slidenum">
              <a:rPr lang="en-US" smtClean="0"/>
              <a:t>‹#›</a:t>
            </a:fld>
            <a:endParaRPr lang="en-US" dirty="0"/>
          </a:p>
        </p:txBody>
      </p:sp>
    </p:spTree>
    <p:extLst>
      <p:ext uri="{BB962C8B-B14F-4D97-AF65-F5344CB8AC3E}">
        <p14:creationId xmlns:p14="http://schemas.microsoft.com/office/powerpoint/2010/main" val="4223446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C9E362-4C34-481E-9215-215DE15530E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E2BFC11-A1EB-46F7-B373-D9CECB1E26F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D7AA4F3-F718-4655-A817-29C6E9A6AF9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63E8F06-B0FA-496B-B329-5CC239C3677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464F773-5987-4512-9F71-F3DB1CF2213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D786F2D-E114-44C9-8163-5843684FCE3B}"/>
              </a:ext>
            </a:extLst>
          </p:cNvPr>
          <p:cNvSpPr>
            <a:spLocks noGrp="1"/>
          </p:cNvSpPr>
          <p:nvPr>
            <p:ph type="dt" sz="half" idx="10"/>
          </p:nvPr>
        </p:nvSpPr>
        <p:spPr/>
        <p:txBody>
          <a:bodyPr/>
          <a:lstStyle/>
          <a:p>
            <a:fld id="{5A02E04C-8955-4DF2-B046-B00078502C0F}" type="datetimeFigureOut">
              <a:rPr lang="en-US" smtClean="0"/>
              <a:t>5/23/2024</a:t>
            </a:fld>
            <a:endParaRPr lang="en-US" dirty="0"/>
          </a:p>
        </p:txBody>
      </p:sp>
      <p:sp>
        <p:nvSpPr>
          <p:cNvPr id="8" name="Footer Placeholder 7">
            <a:extLst>
              <a:ext uri="{FF2B5EF4-FFF2-40B4-BE49-F238E27FC236}">
                <a16:creationId xmlns:a16="http://schemas.microsoft.com/office/drawing/2014/main" id="{49CA735C-B306-4651-8B57-6AE02F545BF2}"/>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A5FC0911-B486-4F9A-9153-23DA32610908}"/>
              </a:ext>
            </a:extLst>
          </p:cNvPr>
          <p:cNvSpPr>
            <a:spLocks noGrp="1"/>
          </p:cNvSpPr>
          <p:nvPr>
            <p:ph type="sldNum" sz="quarter" idx="12"/>
          </p:nvPr>
        </p:nvSpPr>
        <p:spPr/>
        <p:txBody>
          <a:bodyPr/>
          <a:lstStyle/>
          <a:p>
            <a:fld id="{49AF3115-C932-4153-878E-6F43235DA9E0}" type="slidenum">
              <a:rPr lang="en-US" smtClean="0"/>
              <a:t>‹#›</a:t>
            </a:fld>
            <a:endParaRPr lang="en-US" dirty="0"/>
          </a:p>
        </p:txBody>
      </p:sp>
    </p:spTree>
    <p:extLst>
      <p:ext uri="{BB962C8B-B14F-4D97-AF65-F5344CB8AC3E}">
        <p14:creationId xmlns:p14="http://schemas.microsoft.com/office/powerpoint/2010/main" val="35304069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F393F1-1E6E-48A4-B629-ED2AE6A7A30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B3420EC-7794-4348-BE55-87A3B843070C}"/>
              </a:ext>
            </a:extLst>
          </p:cNvPr>
          <p:cNvSpPr>
            <a:spLocks noGrp="1"/>
          </p:cNvSpPr>
          <p:nvPr>
            <p:ph type="dt" sz="half" idx="10"/>
          </p:nvPr>
        </p:nvSpPr>
        <p:spPr/>
        <p:txBody>
          <a:bodyPr/>
          <a:lstStyle/>
          <a:p>
            <a:fld id="{5A02E04C-8955-4DF2-B046-B00078502C0F}" type="datetimeFigureOut">
              <a:rPr lang="en-US" smtClean="0"/>
              <a:t>5/23/2024</a:t>
            </a:fld>
            <a:endParaRPr lang="en-US" dirty="0"/>
          </a:p>
        </p:txBody>
      </p:sp>
      <p:sp>
        <p:nvSpPr>
          <p:cNvPr id="4" name="Footer Placeholder 3">
            <a:extLst>
              <a:ext uri="{FF2B5EF4-FFF2-40B4-BE49-F238E27FC236}">
                <a16:creationId xmlns:a16="http://schemas.microsoft.com/office/drawing/2014/main" id="{0DB90982-058E-4B67-A78E-42A1AB62DF43}"/>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33091499-F159-4116-99EA-8D93A73731C8}"/>
              </a:ext>
            </a:extLst>
          </p:cNvPr>
          <p:cNvSpPr>
            <a:spLocks noGrp="1"/>
          </p:cNvSpPr>
          <p:nvPr>
            <p:ph type="sldNum" sz="quarter" idx="12"/>
          </p:nvPr>
        </p:nvSpPr>
        <p:spPr/>
        <p:txBody>
          <a:bodyPr/>
          <a:lstStyle/>
          <a:p>
            <a:fld id="{49AF3115-C932-4153-878E-6F43235DA9E0}" type="slidenum">
              <a:rPr lang="en-US" smtClean="0"/>
              <a:t>‹#›</a:t>
            </a:fld>
            <a:endParaRPr lang="en-US" dirty="0"/>
          </a:p>
        </p:txBody>
      </p:sp>
    </p:spTree>
    <p:extLst>
      <p:ext uri="{BB962C8B-B14F-4D97-AF65-F5344CB8AC3E}">
        <p14:creationId xmlns:p14="http://schemas.microsoft.com/office/powerpoint/2010/main" val="29986513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A48DD1E-C93C-4CA1-B24C-E7FBD993DD8A}"/>
              </a:ext>
            </a:extLst>
          </p:cNvPr>
          <p:cNvSpPr>
            <a:spLocks noGrp="1"/>
          </p:cNvSpPr>
          <p:nvPr>
            <p:ph type="dt" sz="half" idx="10"/>
          </p:nvPr>
        </p:nvSpPr>
        <p:spPr/>
        <p:txBody>
          <a:bodyPr/>
          <a:lstStyle/>
          <a:p>
            <a:fld id="{5A02E04C-8955-4DF2-B046-B00078502C0F}" type="datetimeFigureOut">
              <a:rPr lang="en-US" smtClean="0"/>
              <a:t>5/23/2024</a:t>
            </a:fld>
            <a:endParaRPr lang="en-US" dirty="0"/>
          </a:p>
        </p:txBody>
      </p:sp>
      <p:sp>
        <p:nvSpPr>
          <p:cNvPr id="3" name="Footer Placeholder 2">
            <a:extLst>
              <a:ext uri="{FF2B5EF4-FFF2-40B4-BE49-F238E27FC236}">
                <a16:creationId xmlns:a16="http://schemas.microsoft.com/office/drawing/2014/main" id="{3E08FCB6-99EB-48AF-A709-F64D0FA7783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C91C0DD0-3C34-4E82-94A9-9748EEC4C436}"/>
              </a:ext>
            </a:extLst>
          </p:cNvPr>
          <p:cNvSpPr>
            <a:spLocks noGrp="1"/>
          </p:cNvSpPr>
          <p:nvPr>
            <p:ph type="sldNum" sz="quarter" idx="12"/>
          </p:nvPr>
        </p:nvSpPr>
        <p:spPr/>
        <p:txBody>
          <a:bodyPr/>
          <a:lstStyle/>
          <a:p>
            <a:fld id="{49AF3115-C932-4153-878E-6F43235DA9E0}" type="slidenum">
              <a:rPr lang="en-US" smtClean="0"/>
              <a:t>‹#›</a:t>
            </a:fld>
            <a:endParaRPr lang="en-US" dirty="0"/>
          </a:p>
        </p:txBody>
      </p:sp>
    </p:spTree>
    <p:extLst>
      <p:ext uri="{BB962C8B-B14F-4D97-AF65-F5344CB8AC3E}">
        <p14:creationId xmlns:p14="http://schemas.microsoft.com/office/powerpoint/2010/main" val="27461895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FC51E5-E785-4768-A88E-1BE3A4EAF45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39752A5-634F-42F8-8EEE-4770EE3167E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DEA0C8A-F210-4877-91E4-75BCCCD52D1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932C7B9-DE97-4050-B7CF-CAB91F182A52}"/>
              </a:ext>
            </a:extLst>
          </p:cNvPr>
          <p:cNvSpPr>
            <a:spLocks noGrp="1"/>
          </p:cNvSpPr>
          <p:nvPr>
            <p:ph type="dt" sz="half" idx="10"/>
          </p:nvPr>
        </p:nvSpPr>
        <p:spPr/>
        <p:txBody>
          <a:bodyPr/>
          <a:lstStyle/>
          <a:p>
            <a:fld id="{5A02E04C-8955-4DF2-B046-B00078502C0F}" type="datetimeFigureOut">
              <a:rPr lang="en-US" smtClean="0"/>
              <a:t>5/23/2024</a:t>
            </a:fld>
            <a:endParaRPr lang="en-US" dirty="0"/>
          </a:p>
        </p:txBody>
      </p:sp>
      <p:sp>
        <p:nvSpPr>
          <p:cNvPr id="6" name="Footer Placeholder 5">
            <a:extLst>
              <a:ext uri="{FF2B5EF4-FFF2-40B4-BE49-F238E27FC236}">
                <a16:creationId xmlns:a16="http://schemas.microsoft.com/office/drawing/2014/main" id="{027EA906-FC51-44D0-8075-3820059FE88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F46B525-491F-474D-A734-C6E0EE7F2028}"/>
              </a:ext>
            </a:extLst>
          </p:cNvPr>
          <p:cNvSpPr>
            <a:spLocks noGrp="1"/>
          </p:cNvSpPr>
          <p:nvPr>
            <p:ph type="sldNum" sz="quarter" idx="12"/>
          </p:nvPr>
        </p:nvSpPr>
        <p:spPr/>
        <p:txBody>
          <a:bodyPr/>
          <a:lstStyle/>
          <a:p>
            <a:fld id="{49AF3115-C932-4153-878E-6F43235DA9E0}" type="slidenum">
              <a:rPr lang="en-US" smtClean="0"/>
              <a:t>‹#›</a:t>
            </a:fld>
            <a:endParaRPr lang="en-US" dirty="0"/>
          </a:p>
        </p:txBody>
      </p:sp>
    </p:spTree>
    <p:extLst>
      <p:ext uri="{BB962C8B-B14F-4D97-AF65-F5344CB8AC3E}">
        <p14:creationId xmlns:p14="http://schemas.microsoft.com/office/powerpoint/2010/main" val="31865005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656899-A735-4D92-A50D-E98AB463078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DE60BC5-1600-49FA-BD6B-A525809DC4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EA5957FA-FAFC-48BD-BD56-4968485B20B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67930D8-2C47-4BBA-BDDB-A5A92775947A}"/>
              </a:ext>
            </a:extLst>
          </p:cNvPr>
          <p:cNvSpPr>
            <a:spLocks noGrp="1"/>
          </p:cNvSpPr>
          <p:nvPr>
            <p:ph type="dt" sz="half" idx="10"/>
          </p:nvPr>
        </p:nvSpPr>
        <p:spPr/>
        <p:txBody>
          <a:bodyPr/>
          <a:lstStyle/>
          <a:p>
            <a:fld id="{5A02E04C-8955-4DF2-B046-B00078502C0F}" type="datetimeFigureOut">
              <a:rPr lang="en-US" smtClean="0"/>
              <a:t>5/23/2024</a:t>
            </a:fld>
            <a:endParaRPr lang="en-US" dirty="0"/>
          </a:p>
        </p:txBody>
      </p:sp>
      <p:sp>
        <p:nvSpPr>
          <p:cNvPr id="6" name="Footer Placeholder 5">
            <a:extLst>
              <a:ext uri="{FF2B5EF4-FFF2-40B4-BE49-F238E27FC236}">
                <a16:creationId xmlns:a16="http://schemas.microsoft.com/office/drawing/2014/main" id="{DCCB11BA-1ABB-4DE0-8CFB-CE6BA501777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65C9389-9694-4D50-8346-16F668C7F88C}"/>
              </a:ext>
            </a:extLst>
          </p:cNvPr>
          <p:cNvSpPr>
            <a:spLocks noGrp="1"/>
          </p:cNvSpPr>
          <p:nvPr>
            <p:ph type="sldNum" sz="quarter" idx="12"/>
          </p:nvPr>
        </p:nvSpPr>
        <p:spPr/>
        <p:txBody>
          <a:bodyPr/>
          <a:lstStyle/>
          <a:p>
            <a:fld id="{49AF3115-C932-4153-878E-6F43235DA9E0}" type="slidenum">
              <a:rPr lang="en-US" smtClean="0"/>
              <a:t>‹#›</a:t>
            </a:fld>
            <a:endParaRPr lang="en-US" dirty="0"/>
          </a:p>
        </p:txBody>
      </p:sp>
    </p:spTree>
    <p:extLst>
      <p:ext uri="{BB962C8B-B14F-4D97-AF65-F5344CB8AC3E}">
        <p14:creationId xmlns:p14="http://schemas.microsoft.com/office/powerpoint/2010/main" val="35987842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96A157B-032A-4903-8E53-24AF5DDA2FA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1CF750A-07F5-4B4F-8A75-E536B3E03B0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B0B6580-BC4D-47FF-A232-25BA4ABB7D1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02E04C-8955-4DF2-B046-B00078502C0F}" type="datetimeFigureOut">
              <a:rPr lang="en-US" smtClean="0"/>
              <a:t>5/23/2024</a:t>
            </a:fld>
            <a:endParaRPr lang="en-US" dirty="0"/>
          </a:p>
        </p:txBody>
      </p:sp>
      <p:sp>
        <p:nvSpPr>
          <p:cNvPr id="5" name="Footer Placeholder 4">
            <a:extLst>
              <a:ext uri="{FF2B5EF4-FFF2-40B4-BE49-F238E27FC236}">
                <a16:creationId xmlns:a16="http://schemas.microsoft.com/office/drawing/2014/main" id="{214BDC80-2432-4267-83CE-551B68EC053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0560822B-AA45-4C39-B7E9-0AA78858B79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AF3115-C932-4153-878E-6F43235DA9E0}" type="slidenum">
              <a:rPr lang="en-US" smtClean="0"/>
              <a:t>‹#›</a:t>
            </a:fld>
            <a:endParaRPr lang="en-US" dirty="0"/>
          </a:p>
        </p:txBody>
      </p:sp>
    </p:spTree>
    <p:extLst>
      <p:ext uri="{BB962C8B-B14F-4D97-AF65-F5344CB8AC3E}">
        <p14:creationId xmlns:p14="http://schemas.microsoft.com/office/powerpoint/2010/main" val="4243383769"/>
      </p:ext>
    </p:extLst>
  </p:cSld>
  <p:clrMap bg1="lt1" tx1="dk1" bg2="lt2" tx2="dk2" accent1="accent1" accent2="accent2" accent3="accent3" accent4="accent4" accent5="accent5" accent6="accent6" hlink="hlink" folHlink="folHlink"/>
  <p:sldLayoutIdLst>
    <p:sldLayoutId id="2147483649" r:id="rId1"/>
    <p:sldLayoutId id="2147483661"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75BEFEC-3186-4D8F-453F-5C614A3300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sv-SE"/>
          </a:p>
        </p:txBody>
      </p:sp>
      <p:sp>
        <p:nvSpPr>
          <p:cNvPr id="3" name="Text Placeholder 2">
            <a:extLst>
              <a:ext uri="{FF2B5EF4-FFF2-40B4-BE49-F238E27FC236}">
                <a16:creationId xmlns:a16="http://schemas.microsoft.com/office/drawing/2014/main" id="{0B7BA91D-87FE-693E-3B1F-0BDF1678DB2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a:extLst>
              <a:ext uri="{FF2B5EF4-FFF2-40B4-BE49-F238E27FC236}">
                <a16:creationId xmlns:a16="http://schemas.microsoft.com/office/drawing/2014/main" id="{A9F62CA1-7B31-CA2C-A230-1300FBDF77D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128880-1A40-47AA-9356-BAB315B48713}" type="datetimeFigureOut">
              <a:rPr lang="sv-SE" smtClean="0"/>
              <a:t>2024-05-23</a:t>
            </a:fld>
            <a:endParaRPr lang="sv-SE"/>
          </a:p>
        </p:txBody>
      </p:sp>
      <p:sp>
        <p:nvSpPr>
          <p:cNvPr id="5" name="Footer Placeholder 4">
            <a:extLst>
              <a:ext uri="{FF2B5EF4-FFF2-40B4-BE49-F238E27FC236}">
                <a16:creationId xmlns:a16="http://schemas.microsoft.com/office/drawing/2014/main" id="{6BE84765-EE12-9118-DC6E-5A3565C50B1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Slide Number Placeholder 5">
            <a:extLst>
              <a:ext uri="{FF2B5EF4-FFF2-40B4-BE49-F238E27FC236}">
                <a16:creationId xmlns:a16="http://schemas.microsoft.com/office/drawing/2014/main" id="{E10C2837-59BE-69CF-5D29-AF1A8546A10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F19225-EBB2-4D5E-A89F-E1687EF089CA}" type="slidenum">
              <a:rPr lang="sv-SE" smtClean="0"/>
              <a:t>‹#›</a:t>
            </a:fld>
            <a:endParaRPr lang="sv-SE"/>
          </a:p>
        </p:txBody>
      </p:sp>
    </p:spTree>
    <p:extLst>
      <p:ext uri="{BB962C8B-B14F-4D97-AF65-F5344CB8AC3E}">
        <p14:creationId xmlns:p14="http://schemas.microsoft.com/office/powerpoint/2010/main" val="3986489940"/>
      </p:ext>
    </p:extLst>
  </p:cSld>
  <p:clrMap bg1="lt1" tx1="dk1" bg2="lt2" tx2="dk2" accent1="accent1" accent2="accent2" accent3="accent3" accent4="accent4" accent5="accent5" accent6="accent6" hlink="hlink" folHlink="folHlink"/>
  <p:sldLayoutIdLst>
    <p:sldLayoutId id="2147483650"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18" Type="http://schemas.openxmlformats.org/officeDocument/2006/relationships/image" Target="../media/image16.png"/><Relationship Id="rId3" Type="http://schemas.openxmlformats.org/officeDocument/2006/relationships/image" Target="../media/image1.png"/><Relationship Id="rId21" Type="http://schemas.openxmlformats.org/officeDocument/2006/relationships/image" Target="../media/image19.png"/><Relationship Id="rId7" Type="http://schemas.openxmlformats.org/officeDocument/2006/relationships/image" Target="../media/image5.svg"/><Relationship Id="rId12" Type="http://schemas.openxmlformats.org/officeDocument/2006/relationships/image" Target="../media/image10.png"/><Relationship Id="rId17" Type="http://schemas.openxmlformats.org/officeDocument/2006/relationships/image" Target="../media/image15.png"/><Relationship Id="rId2" Type="http://schemas.openxmlformats.org/officeDocument/2006/relationships/notesSlide" Target="../notesSlides/notesSlide1.xml"/><Relationship Id="rId16" Type="http://schemas.openxmlformats.org/officeDocument/2006/relationships/image" Target="../media/image14.png"/><Relationship Id="rId20" Type="http://schemas.openxmlformats.org/officeDocument/2006/relationships/image" Target="../media/image18.png"/><Relationship Id="rId1" Type="http://schemas.openxmlformats.org/officeDocument/2006/relationships/slideLayout" Target="../slideLayouts/slideLayout7.xml"/><Relationship Id="rId6" Type="http://schemas.openxmlformats.org/officeDocument/2006/relationships/image" Target="../media/image4.png"/><Relationship Id="rId11" Type="http://schemas.openxmlformats.org/officeDocument/2006/relationships/image" Target="../media/image9.svg"/><Relationship Id="rId24" Type="http://schemas.openxmlformats.org/officeDocument/2006/relationships/image" Target="../media/image22.png"/><Relationship Id="rId5" Type="http://schemas.openxmlformats.org/officeDocument/2006/relationships/image" Target="../media/image3.svg"/><Relationship Id="rId15" Type="http://schemas.openxmlformats.org/officeDocument/2006/relationships/image" Target="../media/image13.png"/><Relationship Id="rId23" Type="http://schemas.openxmlformats.org/officeDocument/2006/relationships/image" Target="../media/image21.png"/><Relationship Id="rId10" Type="http://schemas.openxmlformats.org/officeDocument/2006/relationships/image" Target="../media/image8.png"/><Relationship Id="rId19" Type="http://schemas.openxmlformats.org/officeDocument/2006/relationships/image" Target="../media/image17.pn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png"/><Relationship Id="rId22" Type="http://schemas.openxmlformats.org/officeDocument/2006/relationships/image" Target="../media/image20.png"/></Relationships>
</file>

<file path=ppt/slides/_rels/slide2.xml.rels><?xml version="1.0" encoding="UTF-8" standalone="yes"?>
<Relationships xmlns="http://schemas.openxmlformats.org/package/2006/relationships"><Relationship Id="rId3" Type="http://schemas.openxmlformats.org/officeDocument/2006/relationships/hyperlink" Target="http://www.hpra.ie/homepage/about-us/report-an-issue" TargetMode="External"/><Relationship Id="rId2" Type="http://schemas.openxmlformats.org/officeDocument/2006/relationships/hyperlink" Target="http://www.mhra.gov.uk/yellowcard" TargetMode="External"/><Relationship Id="rId1" Type="http://schemas.openxmlformats.org/officeDocument/2006/relationships/slideLayout" Target="../slideLayouts/slideLayout12.xml"/><Relationship Id="rId6" Type="http://schemas.openxmlformats.org/officeDocument/2006/relationships/hyperlink" Target="mailto:Camurus.uk@camurus.com" TargetMode="External"/><Relationship Id="rId5" Type="http://schemas.openxmlformats.org/officeDocument/2006/relationships/image" Target="../media/image23.png"/><Relationship Id="rId4" Type="http://schemas.openxmlformats.org/officeDocument/2006/relationships/hyperlink" Target="mailto:safety@camurus.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E8A46B8-D804-4646-9673-4BE883DB1CE5}"/>
              </a:ext>
            </a:extLst>
          </p:cNvPr>
          <p:cNvSpPr/>
          <p:nvPr/>
        </p:nvSpPr>
        <p:spPr>
          <a:xfrm>
            <a:off x="1236" y="822684"/>
            <a:ext cx="12185493" cy="2290493"/>
          </a:xfrm>
          <a:prstGeom prst="rect">
            <a:avLst/>
          </a:prstGeom>
          <a:solidFill>
            <a:srgbClr val="576C97">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NZ"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0" name="TextBox 89">
            <a:extLst>
              <a:ext uri="{FF2B5EF4-FFF2-40B4-BE49-F238E27FC236}">
                <a16:creationId xmlns:a16="http://schemas.microsoft.com/office/drawing/2014/main" id="{A1FA4C9E-F8E9-43FD-BFBD-C5725D15DF4B}"/>
              </a:ext>
            </a:extLst>
          </p:cNvPr>
          <p:cNvSpPr txBox="1"/>
          <p:nvPr/>
        </p:nvSpPr>
        <p:spPr>
          <a:xfrm>
            <a:off x="-1236" y="-9189"/>
            <a:ext cx="12192000" cy="833434"/>
          </a:xfrm>
          <a:prstGeom prst="rect">
            <a:avLst/>
          </a:prstGeom>
          <a:solidFill>
            <a:srgbClr val="3C4360"/>
          </a:solidFill>
          <a:ln>
            <a:noFill/>
          </a:ln>
        </p:spPr>
        <p:txBody>
          <a:bodyPr wrap="square" rtlCol="0">
            <a:noAutofit/>
          </a:bodyPr>
          <a:lstStyle/>
          <a:p>
            <a:pPr algn="ctr"/>
            <a:endParaRPr lang="en-US" sz="2400" b="1" dirty="0">
              <a:solidFill>
                <a:schemeClr val="bg1"/>
              </a:solidFill>
            </a:endParaRPr>
          </a:p>
        </p:txBody>
      </p:sp>
      <p:pic>
        <p:nvPicPr>
          <p:cNvPr id="109" name="Bildobjekt 6">
            <a:extLst>
              <a:ext uri="{FF2B5EF4-FFF2-40B4-BE49-F238E27FC236}">
                <a16:creationId xmlns:a16="http://schemas.microsoft.com/office/drawing/2014/main" id="{C0393732-643B-46BD-9405-E6FA55F3090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23346" y="459054"/>
            <a:ext cx="1524367" cy="224356"/>
          </a:xfrm>
          <a:prstGeom prst="rect">
            <a:avLst/>
          </a:prstGeom>
        </p:spPr>
      </p:pic>
      <p:sp>
        <p:nvSpPr>
          <p:cNvPr id="83" name="TextBox 82">
            <a:extLst>
              <a:ext uri="{FF2B5EF4-FFF2-40B4-BE49-F238E27FC236}">
                <a16:creationId xmlns:a16="http://schemas.microsoft.com/office/drawing/2014/main" id="{42DEB0C2-90CB-4288-BE9C-C5672AE48A4A}"/>
              </a:ext>
            </a:extLst>
          </p:cNvPr>
          <p:cNvSpPr txBox="1"/>
          <p:nvPr/>
        </p:nvSpPr>
        <p:spPr>
          <a:xfrm>
            <a:off x="-1" y="7697"/>
            <a:ext cx="11685865" cy="830997"/>
          </a:xfrm>
          <a:prstGeom prst="rect">
            <a:avLst/>
          </a:prstGeom>
          <a:noFill/>
          <a:ln>
            <a:noFill/>
          </a:ln>
        </p:spPr>
        <p:txBody>
          <a:bodyPr wrap="square" rtlCol="0">
            <a:spAutoFit/>
          </a:bodyPr>
          <a:lstStyle/>
          <a:p>
            <a:r>
              <a:rPr lang="en-US" sz="2400" b="1" i="0" u="none" strike="noStrike" baseline="0" dirty="0">
                <a:solidFill>
                  <a:schemeClr val="bg1"/>
                </a:solidFill>
                <a:latin typeface="AdvTT96740c24"/>
              </a:rPr>
              <a:t>Tracing the affordances of long-acting injectable depot buprenorphine:</a:t>
            </a:r>
            <a:br>
              <a:rPr lang="en-US" sz="2400" b="1" i="0" u="none" strike="noStrike" baseline="0" dirty="0">
                <a:solidFill>
                  <a:schemeClr val="bg1"/>
                </a:solidFill>
                <a:latin typeface="AdvTT96740c24"/>
              </a:rPr>
            </a:br>
            <a:r>
              <a:rPr lang="en-US" sz="2400" b="1" i="0" u="none" strike="noStrike" baseline="0" dirty="0">
                <a:solidFill>
                  <a:schemeClr val="bg1"/>
                </a:solidFill>
                <a:latin typeface="AdvTT96740c24"/>
              </a:rPr>
              <a:t>a qualitative study of patients’ experiences in Australia</a:t>
            </a:r>
            <a:r>
              <a:rPr lang="en-US" sz="2400" b="1" i="0" u="none" strike="noStrike" baseline="30000" dirty="0">
                <a:solidFill>
                  <a:schemeClr val="bg1"/>
                </a:solidFill>
                <a:latin typeface="AdvTT96740c24"/>
              </a:rPr>
              <a:t>1</a:t>
            </a:r>
            <a:endParaRPr lang="en-US" sz="2800" b="1" dirty="0">
              <a:solidFill>
                <a:schemeClr val="bg1"/>
              </a:solidFill>
            </a:endParaRPr>
          </a:p>
        </p:txBody>
      </p:sp>
      <p:sp>
        <p:nvSpPr>
          <p:cNvPr id="9" name="TextBox 8">
            <a:extLst>
              <a:ext uri="{FF2B5EF4-FFF2-40B4-BE49-F238E27FC236}">
                <a16:creationId xmlns:a16="http://schemas.microsoft.com/office/drawing/2014/main" id="{64219AF8-BAF5-4D07-A754-DAE3AC72E644}"/>
              </a:ext>
            </a:extLst>
          </p:cNvPr>
          <p:cNvSpPr txBox="1"/>
          <p:nvPr/>
        </p:nvSpPr>
        <p:spPr>
          <a:xfrm>
            <a:off x="0" y="6344860"/>
            <a:ext cx="12192000" cy="507831"/>
          </a:xfrm>
          <a:prstGeom prst="rect">
            <a:avLst/>
          </a:prstGeom>
          <a:noFill/>
        </p:spPr>
        <p:txBody>
          <a:bodyPr wrap="square" rtlCol="0">
            <a:spAutoFit/>
          </a:bodyPr>
          <a:lstStyle/>
          <a:p>
            <a:r>
              <a:rPr lang="en-NZ" sz="900" baseline="30000" dirty="0" err="1">
                <a:solidFill>
                  <a:srgbClr val="3C4360"/>
                </a:solidFill>
              </a:rPr>
              <a:t>a</a:t>
            </a:r>
            <a:r>
              <a:rPr lang="en-NZ" sz="900" dirty="0" err="1">
                <a:solidFill>
                  <a:srgbClr val="3C4360"/>
                </a:solidFill>
              </a:rPr>
              <a:t>Qualitative</a:t>
            </a:r>
            <a:r>
              <a:rPr lang="en-NZ" sz="900" dirty="0">
                <a:solidFill>
                  <a:srgbClr val="3C4360"/>
                </a:solidFill>
              </a:rPr>
              <a:t> study conducted between 2019 and 2020; </a:t>
            </a:r>
            <a:r>
              <a:rPr lang="en-NZ" sz="900" baseline="30000" dirty="0" err="1">
                <a:solidFill>
                  <a:srgbClr val="3C4360"/>
                </a:solidFill>
              </a:rPr>
              <a:t>b</a:t>
            </a:r>
            <a:r>
              <a:rPr lang="en-NZ" sz="900" dirty="0" err="1">
                <a:solidFill>
                  <a:srgbClr val="3C4360"/>
                </a:solidFill>
              </a:rPr>
              <a:t>Units</a:t>
            </a:r>
            <a:r>
              <a:rPr lang="en-NZ" sz="900" dirty="0">
                <a:solidFill>
                  <a:srgbClr val="3C4360"/>
                </a:solidFill>
              </a:rPr>
              <a:t> were located in </a:t>
            </a:r>
            <a:r>
              <a:rPr lang="en-US" sz="900" dirty="0">
                <a:solidFill>
                  <a:srgbClr val="3C4360"/>
                </a:solidFill>
              </a:rPr>
              <a:t>New South Wales and Melbourne, Australia</a:t>
            </a:r>
            <a:r>
              <a:rPr lang="en-NZ" sz="900" dirty="0">
                <a:solidFill>
                  <a:srgbClr val="3C4360"/>
                </a:solidFill>
              </a:rPr>
              <a:t>; </a:t>
            </a:r>
            <a:r>
              <a:rPr lang="en-NZ" sz="900" baseline="30000" dirty="0">
                <a:solidFill>
                  <a:srgbClr val="3C4360"/>
                </a:solidFill>
              </a:rPr>
              <a:t>c</a:t>
            </a:r>
            <a:r>
              <a:rPr lang="en-NZ" sz="900" dirty="0">
                <a:solidFill>
                  <a:srgbClr val="3C4360"/>
                </a:solidFill>
              </a:rPr>
              <a:t>25 patients were recruited from the DEBUT trial, 16/25 received PRB whilst on trial and 9/25 received PRB afterwards. The remaining 5 patients received PRB for the first time within the current study; </a:t>
            </a:r>
            <a:r>
              <a:rPr lang="en-NZ" sz="900" baseline="30000" dirty="0" err="1">
                <a:solidFill>
                  <a:srgbClr val="3C4360"/>
                </a:solidFill>
              </a:rPr>
              <a:t>d</a:t>
            </a:r>
            <a:r>
              <a:rPr lang="en-NZ" sz="900" dirty="0" err="1">
                <a:solidFill>
                  <a:srgbClr val="3C4360"/>
                </a:solidFill>
              </a:rPr>
              <a:t>Face</a:t>
            </a:r>
            <a:r>
              <a:rPr lang="en-NZ" sz="900" dirty="0">
                <a:solidFill>
                  <a:srgbClr val="3C4360"/>
                </a:solidFill>
              </a:rPr>
              <a:t>-to-face or via telephone; </a:t>
            </a:r>
            <a:r>
              <a:rPr lang="en-NZ" sz="900" baseline="30000" dirty="0" err="1">
                <a:solidFill>
                  <a:srgbClr val="3C4360"/>
                </a:solidFill>
              </a:rPr>
              <a:t>e</a:t>
            </a:r>
            <a:r>
              <a:rPr lang="en-NZ" sz="900" dirty="0" err="1">
                <a:solidFill>
                  <a:srgbClr val="3C4360"/>
                </a:solidFill>
              </a:rPr>
              <a:t>Australian</a:t>
            </a:r>
            <a:r>
              <a:rPr lang="en-NZ" sz="900" dirty="0">
                <a:solidFill>
                  <a:srgbClr val="3C4360"/>
                </a:solidFill>
              </a:rPr>
              <a:t> dispensing context. </a:t>
            </a:r>
            <a:r>
              <a:rPr kumimoji="0" lang="en-US" sz="900" i="0" u="none" strike="noStrike" kern="1200" cap="none" spc="0" normalizeH="0" baseline="0" noProof="0" dirty="0">
                <a:ln>
                  <a:noFill/>
                </a:ln>
                <a:solidFill>
                  <a:srgbClr val="3C4360"/>
                </a:solidFill>
                <a:effectLst/>
                <a:uLnTx/>
                <a:uFillTx/>
                <a:ea typeface="+mn-ea"/>
                <a:cs typeface="+mn-cs"/>
              </a:rPr>
              <a:t>OAT, opioid agonist therapy;  OUD, opioid use disorder; PRB, prolonged-release buprenorphine; R</a:t>
            </a:r>
            <a:r>
              <a:rPr kumimoji="0" lang="en-US" sz="900" i="0" u="none" strike="noStrike" kern="1200" cap="none" spc="0" normalizeH="0" noProof="0" dirty="0">
                <a:ln>
                  <a:noFill/>
                </a:ln>
                <a:solidFill>
                  <a:srgbClr val="3C4360"/>
                </a:solidFill>
                <a:effectLst/>
                <a:uLnTx/>
                <a:uFillTx/>
                <a:ea typeface="+mn-ea"/>
                <a:cs typeface="+mn-cs"/>
              </a:rPr>
              <a:t>x</a:t>
            </a:r>
            <a:r>
              <a:rPr kumimoji="0" lang="en-US" sz="900" i="0" u="none" strike="noStrike" kern="1200" cap="none" spc="0" normalizeH="0" baseline="0" noProof="0" dirty="0">
                <a:ln>
                  <a:noFill/>
                </a:ln>
                <a:solidFill>
                  <a:srgbClr val="3C4360"/>
                </a:solidFill>
                <a:effectLst/>
                <a:uLnTx/>
                <a:uFillTx/>
                <a:ea typeface="+mn-ea"/>
                <a:cs typeface="+mn-cs"/>
              </a:rPr>
              <a:t>, prescription; SL, sublingual.</a:t>
            </a:r>
          </a:p>
          <a:p>
            <a:r>
              <a:rPr lang="en-US" sz="900" b="1" dirty="0">
                <a:solidFill>
                  <a:srgbClr val="3C4360"/>
                </a:solidFill>
              </a:rPr>
              <a:t>1</a:t>
            </a:r>
            <a:r>
              <a:rPr lang="en-NZ" sz="900" b="1" dirty="0">
                <a:solidFill>
                  <a:srgbClr val="3C4360"/>
                </a:solidFill>
              </a:rPr>
              <a:t>.</a:t>
            </a:r>
            <a:r>
              <a:rPr lang="en-NZ" sz="900" dirty="0">
                <a:solidFill>
                  <a:srgbClr val="3C4360"/>
                </a:solidFill>
              </a:rPr>
              <a:t> Barnett A, et al. </a:t>
            </a:r>
            <a:r>
              <a:rPr lang="en-NZ" sz="900" i="1" dirty="0">
                <a:solidFill>
                  <a:srgbClr val="3C4360"/>
                </a:solidFill>
              </a:rPr>
              <a:t>Drug Alcohol Depend </a:t>
            </a:r>
            <a:r>
              <a:rPr lang="en-NZ" sz="900" dirty="0">
                <a:solidFill>
                  <a:srgbClr val="3C4360"/>
                </a:solidFill>
              </a:rPr>
              <a:t>2021;227:108959; </a:t>
            </a:r>
            <a:r>
              <a:rPr lang="en-NZ" sz="900" b="1" dirty="0">
                <a:solidFill>
                  <a:srgbClr val="3C4360"/>
                </a:solidFill>
              </a:rPr>
              <a:t>2</a:t>
            </a:r>
            <a:r>
              <a:rPr lang="en-NZ" sz="900" dirty="0">
                <a:solidFill>
                  <a:srgbClr val="3C4360"/>
                </a:solidFill>
              </a:rPr>
              <a:t>. </a:t>
            </a:r>
            <a:r>
              <a:rPr lang="en-NZ" sz="900" dirty="0" err="1">
                <a:solidFill>
                  <a:srgbClr val="3C4360"/>
                </a:solidFill>
              </a:rPr>
              <a:t>Yokell</a:t>
            </a:r>
            <a:r>
              <a:rPr lang="en-NZ" sz="900" dirty="0">
                <a:solidFill>
                  <a:srgbClr val="3C4360"/>
                </a:solidFill>
              </a:rPr>
              <a:t> MA, et al. </a:t>
            </a:r>
            <a:r>
              <a:rPr lang="en-US" sz="900" i="1" dirty="0" err="1">
                <a:solidFill>
                  <a:srgbClr val="3C4360"/>
                </a:solidFill>
              </a:rPr>
              <a:t>Curr</a:t>
            </a:r>
            <a:r>
              <a:rPr lang="en-US" sz="900" i="1" dirty="0">
                <a:solidFill>
                  <a:srgbClr val="3C4360"/>
                </a:solidFill>
              </a:rPr>
              <a:t> Drug Abuse Rev </a:t>
            </a:r>
            <a:r>
              <a:rPr lang="en-US" sz="900" dirty="0">
                <a:solidFill>
                  <a:srgbClr val="3C4360"/>
                </a:solidFill>
              </a:rPr>
              <a:t>2011;4;28–41; </a:t>
            </a:r>
            <a:r>
              <a:rPr lang="en-US" sz="900" b="1" dirty="0">
                <a:solidFill>
                  <a:srgbClr val="3C4360"/>
                </a:solidFill>
              </a:rPr>
              <a:t>3</a:t>
            </a:r>
            <a:r>
              <a:rPr lang="en-US" sz="900" dirty="0">
                <a:solidFill>
                  <a:srgbClr val="3C4360"/>
                </a:solidFill>
              </a:rPr>
              <a:t>. </a:t>
            </a:r>
            <a:r>
              <a:rPr lang="sv-SE" sz="900" dirty="0">
                <a:solidFill>
                  <a:srgbClr val="3C4360"/>
                </a:solidFill>
              </a:rPr>
              <a:t>Lofwall MR, et al. </a:t>
            </a:r>
            <a:r>
              <a:rPr lang="sv-SE" sz="900" i="1" dirty="0">
                <a:solidFill>
                  <a:srgbClr val="3C4360"/>
                </a:solidFill>
              </a:rPr>
              <a:t>JAMA Intern Med </a:t>
            </a:r>
            <a:r>
              <a:rPr lang="sv-SE" sz="900" dirty="0">
                <a:solidFill>
                  <a:srgbClr val="3C4360"/>
                </a:solidFill>
              </a:rPr>
              <a:t>2018 ;178:764–73.</a:t>
            </a:r>
            <a:endParaRPr lang="en-NZ" sz="900" dirty="0">
              <a:solidFill>
                <a:srgbClr val="3C4360"/>
              </a:solidFill>
            </a:endParaRPr>
          </a:p>
        </p:txBody>
      </p:sp>
      <p:cxnSp>
        <p:nvCxnSpPr>
          <p:cNvPr id="12" name="Straight Connector 11">
            <a:extLst>
              <a:ext uri="{FF2B5EF4-FFF2-40B4-BE49-F238E27FC236}">
                <a16:creationId xmlns:a16="http://schemas.microsoft.com/office/drawing/2014/main" id="{8AC93A7F-0286-4981-B9F0-2F399D9A3DE9}"/>
              </a:ext>
            </a:extLst>
          </p:cNvPr>
          <p:cNvCxnSpPr>
            <a:cxnSpLocks/>
          </p:cNvCxnSpPr>
          <p:nvPr/>
        </p:nvCxnSpPr>
        <p:spPr>
          <a:xfrm>
            <a:off x="2409593" y="882511"/>
            <a:ext cx="0" cy="2160000"/>
          </a:xfrm>
          <a:prstGeom prst="line">
            <a:avLst/>
          </a:prstGeom>
          <a:ln w="31750" cap="rnd">
            <a:solidFill>
              <a:srgbClr val="7030A0">
                <a:alpha val="30000"/>
              </a:srgbClr>
            </a:solidFill>
            <a:prstDash val="sysDot"/>
            <a:round/>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72556730-864D-488B-8732-FA595A2B4AFF}"/>
              </a:ext>
            </a:extLst>
          </p:cNvPr>
          <p:cNvSpPr txBox="1"/>
          <p:nvPr/>
        </p:nvSpPr>
        <p:spPr>
          <a:xfrm>
            <a:off x="82971" y="820468"/>
            <a:ext cx="2436167"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3C4360"/>
                </a:solidFill>
                <a:effectLst/>
                <a:uLnTx/>
                <a:uFillTx/>
                <a:latin typeface="Calibri" panose="020F0502020204030204"/>
                <a:ea typeface="+mn-ea"/>
                <a:cs typeface="+mn-cs"/>
              </a:rPr>
              <a:t>Challenges of daily OAT for treating OUD include:</a:t>
            </a:r>
          </a:p>
        </p:txBody>
      </p:sp>
      <p:sp>
        <p:nvSpPr>
          <p:cNvPr id="17" name="TextBox 16">
            <a:extLst>
              <a:ext uri="{FF2B5EF4-FFF2-40B4-BE49-F238E27FC236}">
                <a16:creationId xmlns:a16="http://schemas.microsoft.com/office/drawing/2014/main" id="{86BB7E66-5702-4CCC-8980-4ED73A303D67}"/>
              </a:ext>
            </a:extLst>
          </p:cNvPr>
          <p:cNvSpPr txBox="1"/>
          <p:nvPr/>
        </p:nvSpPr>
        <p:spPr>
          <a:xfrm>
            <a:off x="147472" y="1844387"/>
            <a:ext cx="1353442"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1200"/>
              </a:spcAft>
              <a:buClrTx/>
              <a:buSzTx/>
              <a:buFontTx/>
              <a:buNone/>
              <a:tabLst/>
              <a:defRPr/>
            </a:pPr>
            <a:r>
              <a:rPr kumimoji="0" lang="en-US" sz="1200" b="1" i="0" u="none" strike="noStrike" kern="1200" cap="none" spc="0" normalizeH="0" baseline="0" noProof="0" dirty="0">
                <a:ln>
                  <a:noFill/>
                </a:ln>
                <a:solidFill>
                  <a:srgbClr val="3C4360"/>
                </a:solidFill>
                <a:effectLst/>
                <a:uLnTx/>
                <a:uFillTx/>
                <a:latin typeface="Calibri" panose="020F0502020204030204"/>
                <a:ea typeface="+mn-ea"/>
                <a:cs typeface="+mn-cs"/>
              </a:rPr>
              <a:t>Poor adherence</a:t>
            </a:r>
            <a:r>
              <a:rPr kumimoji="0" lang="en-US" sz="1200" b="1" i="0" u="none" strike="noStrike" kern="1200" cap="none" spc="0" normalizeH="0" baseline="30000" noProof="0" dirty="0">
                <a:ln>
                  <a:noFill/>
                </a:ln>
                <a:solidFill>
                  <a:srgbClr val="3C4360"/>
                </a:solidFill>
                <a:effectLst/>
                <a:uLnTx/>
                <a:uFillTx/>
                <a:latin typeface="Calibri" panose="020F0502020204030204"/>
                <a:ea typeface="+mn-ea"/>
                <a:cs typeface="+mn-cs"/>
              </a:rPr>
              <a:t>1</a:t>
            </a:r>
            <a:endParaRPr kumimoji="0" lang="en-US" sz="1200" b="1" i="0" u="none" strike="noStrike" kern="1200" cap="none" spc="0" normalizeH="0" baseline="0" noProof="0" dirty="0">
              <a:ln>
                <a:noFill/>
              </a:ln>
              <a:solidFill>
                <a:srgbClr val="3C4360"/>
              </a:solidFill>
              <a:effectLst/>
              <a:uLnTx/>
              <a:uFillTx/>
              <a:latin typeface="Calibri" panose="020F0502020204030204"/>
              <a:ea typeface="+mn-ea"/>
              <a:cs typeface="+mn-cs"/>
            </a:endParaRPr>
          </a:p>
        </p:txBody>
      </p:sp>
      <p:sp>
        <p:nvSpPr>
          <p:cNvPr id="16" name="TextBox 15">
            <a:extLst>
              <a:ext uri="{FF2B5EF4-FFF2-40B4-BE49-F238E27FC236}">
                <a16:creationId xmlns:a16="http://schemas.microsoft.com/office/drawing/2014/main" id="{C0313DE7-2D1F-4213-A11B-496660035A5B}"/>
              </a:ext>
            </a:extLst>
          </p:cNvPr>
          <p:cNvSpPr txBox="1"/>
          <p:nvPr/>
        </p:nvSpPr>
        <p:spPr>
          <a:xfrm>
            <a:off x="213095" y="2633564"/>
            <a:ext cx="2090986"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1200"/>
              </a:spcAft>
              <a:buClrTx/>
              <a:buSzTx/>
              <a:buFontTx/>
              <a:buNone/>
              <a:tabLst/>
              <a:defRPr/>
            </a:pPr>
            <a:r>
              <a:rPr kumimoji="0" lang="en-US" sz="1200" b="1" i="0" u="none" strike="noStrike" kern="1200" cap="none" spc="0" normalizeH="0" baseline="0" noProof="0" dirty="0">
                <a:ln>
                  <a:noFill/>
                </a:ln>
                <a:solidFill>
                  <a:srgbClr val="3C4360"/>
                </a:solidFill>
                <a:effectLst/>
                <a:uLnTx/>
                <a:uFillTx/>
                <a:latin typeface="Calibri" panose="020F0502020204030204"/>
                <a:ea typeface="+mn-ea"/>
                <a:cs typeface="+mn-cs"/>
              </a:rPr>
              <a:t>Diversion or non-medical</a:t>
            </a:r>
            <a:br>
              <a:rPr kumimoji="0" lang="en-US" sz="1200" b="1" i="0" u="none" strike="noStrike" kern="1200" cap="none" spc="0" normalizeH="0" baseline="0" noProof="0" dirty="0">
                <a:ln>
                  <a:noFill/>
                </a:ln>
                <a:solidFill>
                  <a:srgbClr val="3C4360"/>
                </a:solidFill>
                <a:effectLst/>
                <a:uLnTx/>
                <a:uFillTx/>
                <a:latin typeface="Calibri" panose="020F0502020204030204"/>
                <a:ea typeface="+mn-ea"/>
                <a:cs typeface="+mn-cs"/>
              </a:rPr>
            </a:br>
            <a:r>
              <a:rPr kumimoji="0" lang="en-US" sz="1200" b="1" i="0" u="none" strike="noStrike" kern="1200" cap="none" spc="0" normalizeH="0" baseline="0" noProof="0" dirty="0">
                <a:ln>
                  <a:noFill/>
                </a:ln>
                <a:solidFill>
                  <a:srgbClr val="3C4360"/>
                </a:solidFill>
                <a:effectLst/>
                <a:uLnTx/>
                <a:uFillTx/>
                <a:latin typeface="Calibri" panose="020F0502020204030204"/>
                <a:ea typeface="+mn-ea"/>
                <a:cs typeface="+mn-cs"/>
              </a:rPr>
              <a:t>use of takeaway doses</a:t>
            </a:r>
            <a:r>
              <a:rPr kumimoji="0" lang="en-US" sz="1200" b="1" i="0" u="none" strike="noStrike" kern="1200" cap="none" spc="0" normalizeH="0" baseline="30000" noProof="0" dirty="0">
                <a:ln>
                  <a:noFill/>
                </a:ln>
                <a:solidFill>
                  <a:srgbClr val="3C4360"/>
                </a:solidFill>
                <a:effectLst/>
                <a:uLnTx/>
                <a:uFillTx/>
                <a:latin typeface="Calibri" panose="020F0502020204030204"/>
                <a:ea typeface="+mn-ea"/>
                <a:cs typeface="+mn-cs"/>
              </a:rPr>
              <a:t>1,2</a:t>
            </a:r>
            <a:endParaRPr kumimoji="0" lang="en-US" sz="1200" b="1" i="0" u="none" strike="noStrike" kern="1200" cap="none" spc="0" normalizeH="0" baseline="0" noProof="0" dirty="0">
              <a:ln>
                <a:noFill/>
              </a:ln>
              <a:solidFill>
                <a:srgbClr val="3C4360"/>
              </a:solidFill>
              <a:effectLst/>
              <a:uLnTx/>
              <a:uFillTx/>
              <a:latin typeface="Calibri" panose="020F0502020204030204"/>
              <a:ea typeface="+mn-ea"/>
              <a:cs typeface="+mn-cs"/>
            </a:endParaRPr>
          </a:p>
        </p:txBody>
      </p:sp>
      <p:grpSp>
        <p:nvGrpSpPr>
          <p:cNvPr id="2" name="Group 1">
            <a:extLst>
              <a:ext uri="{FF2B5EF4-FFF2-40B4-BE49-F238E27FC236}">
                <a16:creationId xmlns:a16="http://schemas.microsoft.com/office/drawing/2014/main" id="{517DA68D-0235-4A67-911F-D80566EE4CFD}"/>
              </a:ext>
            </a:extLst>
          </p:cNvPr>
          <p:cNvGrpSpPr/>
          <p:nvPr/>
        </p:nvGrpSpPr>
        <p:grpSpPr>
          <a:xfrm>
            <a:off x="781153" y="2143020"/>
            <a:ext cx="954871" cy="522002"/>
            <a:chOff x="781296" y="2143020"/>
            <a:chExt cx="954871" cy="522002"/>
          </a:xfrm>
        </p:grpSpPr>
        <p:pic>
          <p:nvPicPr>
            <p:cNvPr id="14" name="Graphic 13" descr="Medicine with solid fill">
              <a:extLst>
                <a:ext uri="{FF2B5EF4-FFF2-40B4-BE49-F238E27FC236}">
                  <a16:creationId xmlns:a16="http://schemas.microsoft.com/office/drawing/2014/main" id="{BE76722F-D671-4124-B81B-73C578C351F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227449" y="2156304"/>
              <a:ext cx="508718" cy="508718"/>
            </a:xfrm>
            <a:prstGeom prst="rect">
              <a:avLst/>
            </a:prstGeom>
          </p:spPr>
        </p:pic>
        <p:pic>
          <p:nvPicPr>
            <p:cNvPr id="15" name="Graphic 14" descr="Arrow: Horizontal U-turn with solid fill">
              <a:extLst>
                <a:ext uri="{FF2B5EF4-FFF2-40B4-BE49-F238E27FC236}">
                  <a16:creationId xmlns:a16="http://schemas.microsoft.com/office/drawing/2014/main" id="{C4E6699F-EF38-4797-81FC-7513849A6E6D}"/>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rot="16200000" flipV="1">
              <a:off x="765180" y="2159136"/>
              <a:ext cx="500232" cy="468000"/>
            </a:xfrm>
            <a:prstGeom prst="rect">
              <a:avLst/>
            </a:prstGeom>
          </p:spPr>
        </p:pic>
      </p:grpSp>
      <p:pic>
        <p:nvPicPr>
          <p:cNvPr id="53" name="Picture 52">
            <a:extLst>
              <a:ext uri="{FF2B5EF4-FFF2-40B4-BE49-F238E27FC236}">
                <a16:creationId xmlns:a16="http://schemas.microsoft.com/office/drawing/2014/main" id="{7C6A55CA-6BC6-42C5-9602-E2100D414749}"/>
              </a:ext>
            </a:extLst>
          </p:cNvPr>
          <p:cNvPicPr>
            <a:picLocks noChangeAspect="1"/>
          </p:cNvPicPr>
          <p:nvPr/>
        </p:nvPicPr>
        <p:blipFill>
          <a:blip r:embed="rId8"/>
          <a:stretch>
            <a:fillRect/>
          </a:stretch>
        </p:blipFill>
        <p:spPr>
          <a:xfrm>
            <a:off x="631516" y="1425204"/>
            <a:ext cx="385355" cy="414793"/>
          </a:xfrm>
          <a:prstGeom prst="rect">
            <a:avLst/>
          </a:prstGeom>
        </p:spPr>
      </p:pic>
      <p:sp>
        <p:nvSpPr>
          <p:cNvPr id="63" name="TextBox 62">
            <a:extLst>
              <a:ext uri="{FF2B5EF4-FFF2-40B4-BE49-F238E27FC236}">
                <a16:creationId xmlns:a16="http://schemas.microsoft.com/office/drawing/2014/main" id="{288AD494-7EFE-4043-B6EF-F4E873007454}"/>
              </a:ext>
            </a:extLst>
          </p:cNvPr>
          <p:cNvSpPr txBox="1"/>
          <p:nvPr/>
        </p:nvSpPr>
        <p:spPr>
          <a:xfrm>
            <a:off x="1032745" y="1850471"/>
            <a:ext cx="1376848"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1200"/>
              </a:spcAft>
              <a:buClrTx/>
              <a:buSzTx/>
              <a:buFontTx/>
              <a:buNone/>
              <a:tabLst/>
              <a:defRPr/>
            </a:pPr>
            <a:r>
              <a:rPr kumimoji="0" lang="en-US" sz="1200" b="1" i="0" u="none" strike="noStrike" kern="1200" cap="none" spc="0" normalizeH="0" baseline="0" noProof="0" dirty="0">
                <a:ln>
                  <a:noFill/>
                </a:ln>
                <a:solidFill>
                  <a:srgbClr val="3C4360"/>
                </a:solidFill>
                <a:effectLst/>
                <a:uLnTx/>
                <a:uFillTx/>
                <a:latin typeface="Calibri" panose="020F0502020204030204"/>
                <a:ea typeface="+mn-ea"/>
                <a:cs typeface="+mn-cs"/>
              </a:rPr>
              <a:t>Stigma</a:t>
            </a:r>
            <a:r>
              <a:rPr kumimoji="0" lang="en-US" sz="1200" b="1" i="0" u="none" strike="noStrike" kern="1200" cap="none" spc="0" normalizeH="0" baseline="30000" noProof="0" dirty="0">
                <a:ln>
                  <a:noFill/>
                </a:ln>
                <a:solidFill>
                  <a:srgbClr val="3C4360"/>
                </a:solidFill>
                <a:effectLst/>
                <a:uLnTx/>
                <a:uFillTx/>
                <a:latin typeface="Calibri" panose="020F0502020204030204"/>
                <a:ea typeface="+mn-ea"/>
                <a:cs typeface="+mn-cs"/>
              </a:rPr>
              <a:t>1</a:t>
            </a:r>
            <a:endParaRPr kumimoji="0" lang="en-US" sz="1200" b="1" i="0" u="none" strike="sngStrike" kern="1200" cap="none" spc="0" normalizeH="0" baseline="0" noProof="0" dirty="0">
              <a:ln>
                <a:noFill/>
              </a:ln>
              <a:solidFill>
                <a:srgbClr val="FF0000"/>
              </a:solidFill>
              <a:effectLst/>
              <a:uLnTx/>
              <a:uFillTx/>
              <a:latin typeface="Calibri" panose="020F0502020204030204"/>
              <a:ea typeface="+mn-ea"/>
              <a:cs typeface="+mn-cs"/>
            </a:endParaRPr>
          </a:p>
        </p:txBody>
      </p:sp>
      <p:pic>
        <p:nvPicPr>
          <p:cNvPr id="67" name="Picture 66">
            <a:extLst>
              <a:ext uri="{FF2B5EF4-FFF2-40B4-BE49-F238E27FC236}">
                <a16:creationId xmlns:a16="http://schemas.microsoft.com/office/drawing/2014/main" id="{2F0C9B1D-D002-4F01-BD5B-14B1A20FF12B}"/>
              </a:ext>
            </a:extLst>
          </p:cNvPr>
          <p:cNvPicPr>
            <a:picLocks noChangeAspect="1"/>
          </p:cNvPicPr>
          <p:nvPr/>
        </p:nvPicPr>
        <p:blipFill>
          <a:blip r:embed="rId9"/>
          <a:stretch>
            <a:fillRect/>
          </a:stretch>
        </p:blipFill>
        <p:spPr>
          <a:xfrm>
            <a:off x="1467253" y="1379712"/>
            <a:ext cx="507832" cy="507832"/>
          </a:xfrm>
          <a:prstGeom prst="rect">
            <a:avLst/>
          </a:prstGeom>
        </p:spPr>
      </p:pic>
      <p:grpSp>
        <p:nvGrpSpPr>
          <p:cNvPr id="4" name="Group 3">
            <a:extLst>
              <a:ext uri="{FF2B5EF4-FFF2-40B4-BE49-F238E27FC236}">
                <a16:creationId xmlns:a16="http://schemas.microsoft.com/office/drawing/2014/main" id="{00433212-63AC-4502-A577-4D7315AA924A}"/>
              </a:ext>
            </a:extLst>
          </p:cNvPr>
          <p:cNvGrpSpPr/>
          <p:nvPr/>
        </p:nvGrpSpPr>
        <p:grpSpPr>
          <a:xfrm>
            <a:off x="2369301" y="873681"/>
            <a:ext cx="3486916" cy="2239858"/>
            <a:chOff x="3862159" y="1257758"/>
            <a:chExt cx="3486916" cy="2239858"/>
          </a:xfrm>
        </p:grpSpPr>
        <p:grpSp>
          <p:nvGrpSpPr>
            <p:cNvPr id="71" name="Group 70">
              <a:extLst>
                <a:ext uri="{FF2B5EF4-FFF2-40B4-BE49-F238E27FC236}">
                  <a16:creationId xmlns:a16="http://schemas.microsoft.com/office/drawing/2014/main" id="{7A9F8DAC-1BF4-4C3C-A7BA-9371456447B1}"/>
                </a:ext>
              </a:extLst>
            </p:cNvPr>
            <p:cNvGrpSpPr/>
            <p:nvPr/>
          </p:nvGrpSpPr>
          <p:grpSpPr>
            <a:xfrm>
              <a:off x="3939388" y="1257758"/>
              <a:ext cx="3314485" cy="1269441"/>
              <a:chOff x="6280" y="3914755"/>
              <a:chExt cx="3314485" cy="1269441"/>
            </a:xfrm>
          </p:grpSpPr>
          <p:sp>
            <p:nvSpPr>
              <p:cNvPr id="36" name="TextBox 35">
                <a:extLst>
                  <a:ext uri="{FF2B5EF4-FFF2-40B4-BE49-F238E27FC236}">
                    <a16:creationId xmlns:a16="http://schemas.microsoft.com/office/drawing/2014/main" id="{CE3D29E9-8EFF-47D0-92D9-AB9C8B65DA7B}"/>
                  </a:ext>
                </a:extLst>
              </p:cNvPr>
              <p:cNvSpPr txBox="1"/>
              <p:nvPr/>
            </p:nvSpPr>
            <p:spPr>
              <a:xfrm>
                <a:off x="6280" y="4445532"/>
                <a:ext cx="3314485" cy="73866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1500"/>
                  </a:spcAft>
                  <a:buClrTx/>
                  <a:buSzTx/>
                  <a:buFontTx/>
                  <a:buNone/>
                  <a:tabLst/>
                  <a:defRPr/>
                </a:pPr>
                <a:r>
                  <a:rPr kumimoji="0" lang="en-US" sz="1400" b="1" i="0" u="none" strike="noStrike" kern="1200" cap="none" spc="0" normalizeH="0" baseline="0" noProof="0" dirty="0">
                    <a:ln>
                      <a:noFill/>
                    </a:ln>
                    <a:solidFill>
                      <a:srgbClr val="3C4360"/>
                    </a:solidFill>
                    <a:effectLst/>
                    <a:uLnTx/>
                    <a:uFillTx/>
                    <a:latin typeface="Calibri" panose="020F0502020204030204"/>
                    <a:ea typeface="+mn-ea"/>
                    <a:cs typeface="+mn-cs"/>
                  </a:rPr>
                  <a:t>Weekly or monthly PRB dosing is efficacious and well-tolerated</a:t>
                </a:r>
                <a:r>
                  <a:rPr kumimoji="0" lang="en-US" sz="1400" b="1" i="0" u="none" strike="noStrike" kern="1200" cap="none" spc="0" normalizeH="0" baseline="30000" noProof="0" dirty="0">
                    <a:ln>
                      <a:noFill/>
                    </a:ln>
                    <a:solidFill>
                      <a:srgbClr val="3C4360"/>
                    </a:solidFill>
                    <a:effectLst/>
                    <a:uLnTx/>
                    <a:uFillTx/>
                    <a:latin typeface="Calibri" panose="020F0502020204030204"/>
                    <a:ea typeface="+mn-ea"/>
                    <a:cs typeface="+mn-cs"/>
                  </a:rPr>
                  <a:t>3</a:t>
                </a:r>
                <a:r>
                  <a:rPr kumimoji="0" lang="en-US" sz="1400" b="1" i="0" u="none" strike="noStrike" kern="1200" cap="none" spc="0" normalizeH="0" noProof="0" dirty="0">
                    <a:ln>
                      <a:noFill/>
                    </a:ln>
                    <a:solidFill>
                      <a:srgbClr val="3C4360"/>
                    </a:solidFill>
                    <a:effectLst/>
                    <a:uLnTx/>
                    <a:uFillTx/>
                    <a:latin typeface="Calibri" panose="020F0502020204030204"/>
                    <a:ea typeface="+mn-ea"/>
                    <a:cs typeface="+mn-cs"/>
                  </a:rPr>
                  <a:t> but patient-experience data are lacking </a:t>
                </a:r>
                <a:endParaRPr kumimoji="0" lang="en-US" sz="1400" b="1" i="0" u="none" strike="noStrike" kern="1200" cap="none" spc="0" normalizeH="0" baseline="0" noProof="0" dirty="0">
                  <a:ln>
                    <a:noFill/>
                  </a:ln>
                  <a:solidFill>
                    <a:srgbClr val="3C4360"/>
                  </a:solidFill>
                  <a:effectLst/>
                  <a:uLnTx/>
                  <a:uFillTx/>
                  <a:latin typeface="Calibri" panose="020F0502020204030204"/>
                  <a:ea typeface="+mn-ea"/>
                  <a:cs typeface="+mn-cs"/>
                </a:endParaRPr>
              </a:p>
            </p:txBody>
          </p:sp>
          <p:grpSp>
            <p:nvGrpSpPr>
              <p:cNvPr id="41" name="Group 40">
                <a:extLst>
                  <a:ext uri="{FF2B5EF4-FFF2-40B4-BE49-F238E27FC236}">
                    <a16:creationId xmlns:a16="http://schemas.microsoft.com/office/drawing/2014/main" id="{4DDC2281-5504-482D-86B3-19BA93A065F3}"/>
                  </a:ext>
                </a:extLst>
              </p:cNvPr>
              <p:cNvGrpSpPr/>
              <p:nvPr/>
            </p:nvGrpSpPr>
            <p:grpSpPr>
              <a:xfrm>
                <a:off x="1215769" y="3914755"/>
                <a:ext cx="1104352" cy="557395"/>
                <a:chOff x="1031274" y="2791202"/>
                <a:chExt cx="1104352" cy="557395"/>
              </a:xfrm>
            </p:grpSpPr>
            <p:pic>
              <p:nvPicPr>
                <p:cNvPr id="37" name="Graphic 36" descr="Needle with solid fill">
                  <a:extLst>
                    <a:ext uri="{FF2B5EF4-FFF2-40B4-BE49-F238E27FC236}">
                      <a16:creationId xmlns:a16="http://schemas.microsoft.com/office/drawing/2014/main" id="{90DA0221-3F7A-42AF-91C0-27F888F84AE8}"/>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rot="21058061">
                  <a:off x="1578231" y="2791202"/>
                  <a:ext cx="557395" cy="557395"/>
                </a:xfrm>
                <a:prstGeom prst="rect">
                  <a:avLst/>
                </a:prstGeom>
              </p:spPr>
            </p:pic>
            <p:pic>
              <p:nvPicPr>
                <p:cNvPr id="35" name="Picture 34">
                  <a:extLst>
                    <a:ext uri="{FF2B5EF4-FFF2-40B4-BE49-F238E27FC236}">
                      <a16:creationId xmlns:a16="http://schemas.microsoft.com/office/drawing/2014/main" id="{BC944F60-5D78-4928-AD74-ED57E5F159BE}"/>
                    </a:ext>
                  </a:extLst>
                </p:cNvPr>
                <p:cNvPicPr>
                  <a:picLocks noChangeAspect="1"/>
                </p:cNvPicPr>
                <p:nvPr/>
              </p:nvPicPr>
              <p:blipFill>
                <a:blip r:embed="rId12"/>
                <a:stretch>
                  <a:fillRect/>
                </a:stretch>
              </p:blipFill>
              <p:spPr>
                <a:xfrm>
                  <a:off x="1031274" y="2811923"/>
                  <a:ext cx="522115" cy="522115"/>
                </a:xfrm>
                <a:prstGeom prst="rect">
                  <a:avLst/>
                </a:prstGeom>
              </p:spPr>
            </p:pic>
          </p:grpSp>
        </p:grpSp>
        <p:sp>
          <p:nvSpPr>
            <p:cNvPr id="80" name="TextBox 79">
              <a:extLst>
                <a:ext uri="{FF2B5EF4-FFF2-40B4-BE49-F238E27FC236}">
                  <a16:creationId xmlns:a16="http://schemas.microsoft.com/office/drawing/2014/main" id="{9072204A-C614-4947-B82F-7F713249DC40}"/>
                </a:ext>
              </a:extLst>
            </p:cNvPr>
            <p:cNvSpPr txBox="1"/>
            <p:nvPr/>
          </p:nvSpPr>
          <p:spPr>
            <a:xfrm>
              <a:off x="3862159" y="2543509"/>
              <a:ext cx="3486916" cy="95410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1500"/>
                </a:spcAft>
                <a:buClrTx/>
                <a:buSzTx/>
                <a:buFontTx/>
                <a:buNone/>
                <a:tabLst/>
                <a:defRPr/>
              </a:pPr>
              <a:r>
                <a:rPr lang="en-US" sz="1400" b="1" dirty="0">
                  <a:solidFill>
                    <a:srgbClr val="3C4360"/>
                  </a:solidFill>
                  <a:latin typeface="Calibri" panose="020F0502020204030204"/>
                </a:rPr>
                <a:t>This s</a:t>
              </a:r>
              <a:r>
                <a:rPr kumimoji="0" lang="en-US" sz="1400" b="1" i="0" u="none" strike="noStrike" kern="1200" cap="none" spc="0" normalizeH="0" baseline="0" noProof="0" dirty="0" err="1">
                  <a:ln>
                    <a:noFill/>
                  </a:ln>
                  <a:solidFill>
                    <a:srgbClr val="3C4360"/>
                  </a:solidFill>
                  <a:effectLst/>
                  <a:uLnTx/>
                  <a:uFillTx/>
                  <a:latin typeface="Calibri" panose="020F0502020204030204"/>
                  <a:ea typeface="+mn-ea"/>
                  <a:cs typeface="+mn-cs"/>
                </a:rPr>
                <a:t>tudy</a:t>
              </a:r>
              <a:r>
                <a:rPr kumimoji="0" lang="en-US" sz="1400" b="1" i="0" u="none" strike="noStrike" kern="1200" cap="none" spc="0" normalizeH="0" baseline="30000" noProof="0" dirty="0" err="1">
                  <a:ln>
                    <a:noFill/>
                  </a:ln>
                  <a:solidFill>
                    <a:srgbClr val="3C4360"/>
                  </a:solidFill>
                  <a:effectLst/>
                  <a:uLnTx/>
                  <a:uFillTx/>
                  <a:latin typeface="Calibri" panose="020F0502020204030204"/>
                  <a:ea typeface="+mn-ea"/>
                  <a:cs typeface="+mn-cs"/>
                </a:rPr>
                <a:t>a</a:t>
              </a:r>
              <a:r>
                <a:rPr kumimoji="0" lang="en-US" sz="1400" b="1" i="0" u="none" strike="noStrike" kern="1200" cap="none" spc="0" normalizeH="0" baseline="0" noProof="0" dirty="0">
                  <a:ln>
                    <a:noFill/>
                  </a:ln>
                  <a:solidFill>
                    <a:srgbClr val="3C4360"/>
                  </a:solidFill>
                  <a:effectLst/>
                  <a:uLnTx/>
                  <a:uFillTx/>
                  <a:latin typeface="Calibri" panose="020F0502020204030204"/>
                  <a:ea typeface="+mn-ea"/>
                  <a:cs typeface="+mn-cs"/>
                </a:rPr>
                <a:t> explored the practical and social </a:t>
              </a:r>
              <a:r>
                <a:rPr lang="en-US" sz="1400" b="1" dirty="0">
                  <a:solidFill>
                    <a:srgbClr val="3C4360"/>
                  </a:solidFill>
                  <a:latin typeface="Calibri" panose="020F0502020204030204"/>
                </a:rPr>
                <a:t>benefits and concerns</a:t>
              </a:r>
              <a:r>
                <a:rPr kumimoji="0" lang="en-US" sz="1400" b="1" i="0" u="none" strike="noStrike" kern="1200" cap="none" spc="0" normalizeH="0" baseline="0" noProof="0" dirty="0">
                  <a:ln>
                    <a:noFill/>
                  </a:ln>
                  <a:solidFill>
                    <a:srgbClr val="3C4360"/>
                  </a:solidFill>
                  <a:effectLst/>
                  <a:uLnTx/>
                  <a:uFillTx/>
                  <a:latin typeface="Calibri" panose="020F0502020204030204"/>
                  <a:ea typeface="+mn-ea"/>
                  <a:cs typeface="+mn-cs"/>
                </a:rPr>
                <a:t> around </a:t>
              </a:r>
              <a:r>
                <a:rPr lang="en-US" sz="1400" b="1" dirty="0">
                  <a:solidFill>
                    <a:srgbClr val="3C4360"/>
                  </a:solidFill>
                  <a:latin typeface="Calibri" panose="020F0502020204030204"/>
                </a:rPr>
                <a:t>PRB. Patient perceptions were recorded across five Australian drug and alcohol treatment </a:t>
              </a:r>
              <a:r>
                <a:rPr lang="en-US" sz="1400" b="1" dirty="0" err="1">
                  <a:solidFill>
                    <a:srgbClr val="3C4360"/>
                  </a:solidFill>
                  <a:latin typeface="Calibri" panose="020F0502020204030204"/>
                </a:rPr>
                <a:t>units</a:t>
              </a:r>
              <a:r>
                <a:rPr lang="en-US" sz="1400" b="1" baseline="30000" dirty="0" err="1">
                  <a:solidFill>
                    <a:srgbClr val="3C4360"/>
                  </a:solidFill>
                  <a:latin typeface="Calibri" panose="020F0502020204030204"/>
                </a:rPr>
                <a:t>b</a:t>
              </a:r>
              <a:endParaRPr kumimoji="0" lang="en-US" sz="1400" b="1" i="0" u="none" strike="sngStrike" kern="1200" cap="none" spc="0" normalizeH="0" baseline="0" noProof="0" dirty="0">
                <a:ln>
                  <a:noFill/>
                </a:ln>
                <a:solidFill>
                  <a:srgbClr val="3C4360"/>
                </a:solidFill>
                <a:effectLst/>
                <a:uLnTx/>
                <a:uFillTx/>
                <a:latin typeface="Calibri" panose="020F0502020204030204"/>
                <a:ea typeface="+mn-ea"/>
                <a:cs typeface="+mn-cs"/>
              </a:endParaRPr>
            </a:p>
          </p:txBody>
        </p:sp>
      </p:grpSp>
      <p:cxnSp>
        <p:nvCxnSpPr>
          <p:cNvPr id="112" name="Straight Arrow Connector 111">
            <a:extLst>
              <a:ext uri="{FF2B5EF4-FFF2-40B4-BE49-F238E27FC236}">
                <a16:creationId xmlns:a16="http://schemas.microsoft.com/office/drawing/2014/main" id="{127A3DD1-E109-484B-9B7B-E031EC9B3FDB}"/>
              </a:ext>
            </a:extLst>
          </p:cNvPr>
          <p:cNvCxnSpPr>
            <a:cxnSpLocks/>
            <a:stCxn id="106" idx="3"/>
            <a:endCxn id="97" idx="1"/>
          </p:cNvCxnSpPr>
          <p:nvPr/>
        </p:nvCxnSpPr>
        <p:spPr>
          <a:xfrm>
            <a:off x="8955113" y="2018395"/>
            <a:ext cx="208539" cy="1108"/>
          </a:xfrm>
          <a:prstGeom prst="straightConnector1">
            <a:avLst/>
          </a:prstGeom>
          <a:ln>
            <a:solidFill>
              <a:srgbClr val="3C4360"/>
            </a:solidFill>
            <a:tailEnd type="triangle"/>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5B98F898-19FC-452F-B4A8-B7E7E5CCB59D}"/>
              </a:ext>
            </a:extLst>
          </p:cNvPr>
          <p:cNvCxnSpPr>
            <a:cxnSpLocks/>
          </p:cNvCxnSpPr>
          <p:nvPr/>
        </p:nvCxnSpPr>
        <p:spPr>
          <a:xfrm>
            <a:off x="50954" y="3109678"/>
            <a:ext cx="11929145" cy="0"/>
          </a:xfrm>
          <a:prstGeom prst="line">
            <a:avLst/>
          </a:prstGeom>
          <a:ln w="31750" cap="rnd">
            <a:solidFill>
              <a:srgbClr val="7030A0">
                <a:alpha val="30000"/>
              </a:srgbClr>
            </a:solidFill>
            <a:prstDash val="sysDot"/>
            <a:round/>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35E20FC7-3F5B-4F30-A0E0-42B40F7F8018}"/>
              </a:ext>
            </a:extLst>
          </p:cNvPr>
          <p:cNvCxnSpPr>
            <a:cxnSpLocks/>
          </p:cNvCxnSpPr>
          <p:nvPr/>
        </p:nvCxnSpPr>
        <p:spPr>
          <a:xfrm>
            <a:off x="5812230" y="882511"/>
            <a:ext cx="0" cy="2160000"/>
          </a:xfrm>
          <a:prstGeom prst="line">
            <a:avLst/>
          </a:prstGeom>
          <a:ln w="31750" cap="rnd">
            <a:solidFill>
              <a:srgbClr val="7030A0">
                <a:alpha val="30000"/>
              </a:srgbClr>
            </a:solidFill>
            <a:prstDash val="sysDot"/>
            <a:round/>
          </a:ln>
        </p:spPr>
        <p:style>
          <a:lnRef idx="1">
            <a:schemeClr val="accent1"/>
          </a:lnRef>
          <a:fillRef idx="0">
            <a:schemeClr val="accent1"/>
          </a:fillRef>
          <a:effectRef idx="0">
            <a:schemeClr val="accent1"/>
          </a:effectRef>
          <a:fontRef idx="minor">
            <a:schemeClr val="tx1"/>
          </a:fontRef>
        </p:style>
      </p:cxnSp>
      <p:sp>
        <p:nvSpPr>
          <p:cNvPr id="85" name="Rectangle: Rounded Corners 84">
            <a:extLst>
              <a:ext uri="{FF2B5EF4-FFF2-40B4-BE49-F238E27FC236}">
                <a16:creationId xmlns:a16="http://schemas.microsoft.com/office/drawing/2014/main" id="{6DF9DE79-A274-4C5D-B24C-57BDBD27B27C}"/>
              </a:ext>
            </a:extLst>
          </p:cNvPr>
          <p:cNvSpPr/>
          <p:nvPr/>
        </p:nvSpPr>
        <p:spPr>
          <a:xfrm>
            <a:off x="2428690" y="3502279"/>
            <a:ext cx="2245132" cy="396000"/>
          </a:xfrm>
          <a:prstGeom prst="roundRect">
            <a:avLst/>
          </a:prstGeom>
          <a:solidFill>
            <a:srgbClr val="576C97"/>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US" sz="1400" b="1" dirty="0">
                <a:solidFill>
                  <a:schemeClr val="bg1"/>
                </a:solidFill>
              </a:rPr>
              <a:t>Personal freedoms</a:t>
            </a:r>
            <a:endParaRPr lang="en-GB" sz="1400" b="1" dirty="0">
              <a:solidFill>
                <a:schemeClr val="bg1"/>
              </a:solidFill>
            </a:endParaRPr>
          </a:p>
        </p:txBody>
      </p:sp>
      <p:sp>
        <p:nvSpPr>
          <p:cNvPr id="86" name="Rectangle: Rounded Corners 85">
            <a:extLst>
              <a:ext uri="{FF2B5EF4-FFF2-40B4-BE49-F238E27FC236}">
                <a16:creationId xmlns:a16="http://schemas.microsoft.com/office/drawing/2014/main" id="{D430F1FE-CA47-4AFC-A36C-CDDA7AE241BD}"/>
              </a:ext>
            </a:extLst>
          </p:cNvPr>
          <p:cNvSpPr/>
          <p:nvPr/>
        </p:nvSpPr>
        <p:spPr>
          <a:xfrm>
            <a:off x="4796750" y="3512217"/>
            <a:ext cx="2160000" cy="396000"/>
          </a:xfrm>
          <a:prstGeom prst="roundRect">
            <a:avLst/>
          </a:prstGeom>
          <a:solidFill>
            <a:srgbClr val="AFABAB"/>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US" sz="1400" b="1" dirty="0">
                <a:solidFill>
                  <a:schemeClr val="bg1"/>
                </a:solidFill>
              </a:rPr>
              <a:t>Support networks</a:t>
            </a:r>
            <a:endParaRPr lang="en-GB" sz="1400" b="1" dirty="0">
              <a:solidFill>
                <a:schemeClr val="bg1"/>
              </a:solidFill>
            </a:endParaRPr>
          </a:p>
        </p:txBody>
      </p:sp>
      <p:sp>
        <p:nvSpPr>
          <p:cNvPr id="87" name="Rectangle: Rounded Corners 86">
            <a:extLst>
              <a:ext uri="{FF2B5EF4-FFF2-40B4-BE49-F238E27FC236}">
                <a16:creationId xmlns:a16="http://schemas.microsoft.com/office/drawing/2014/main" id="{ACB1AD15-CE53-4363-A9FB-4C8C2D591D71}"/>
              </a:ext>
            </a:extLst>
          </p:cNvPr>
          <p:cNvSpPr/>
          <p:nvPr/>
        </p:nvSpPr>
        <p:spPr>
          <a:xfrm>
            <a:off x="7096037" y="3512216"/>
            <a:ext cx="2160000" cy="396000"/>
          </a:xfrm>
          <a:prstGeom prst="roundRect">
            <a:avLst/>
          </a:prstGeom>
          <a:solidFill>
            <a:srgbClr val="AFABAB"/>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US" sz="1400" b="1" dirty="0">
                <a:solidFill>
                  <a:schemeClr val="bg1"/>
                </a:solidFill>
              </a:rPr>
              <a:t>Dosing control and financial implications</a:t>
            </a:r>
            <a:endParaRPr lang="en-GB" sz="1400" b="1" dirty="0">
              <a:solidFill>
                <a:schemeClr val="bg1"/>
              </a:solidFill>
            </a:endParaRPr>
          </a:p>
        </p:txBody>
      </p:sp>
      <p:sp>
        <p:nvSpPr>
          <p:cNvPr id="106" name="Rectangle: Rounded Corners 105">
            <a:extLst>
              <a:ext uri="{FF2B5EF4-FFF2-40B4-BE49-F238E27FC236}">
                <a16:creationId xmlns:a16="http://schemas.microsoft.com/office/drawing/2014/main" id="{38723E63-5251-4DF5-B073-5CEBEE6D4C41}"/>
              </a:ext>
            </a:extLst>
          </p:cNvPr>
          <p:cNvSpPr/>
          <p:nvPr/>
        </p:nvSpPr>
        <p:spPr>
          <a:xfrm>
            <a:off x="5935683" y="1126005"/>
            <a:ext cx="3019430" cy="1784780"/>
          </a:xfrm>
          <a:prstGeom prst="roundRect">
            <a:avLst>
              <a:gd name="adj" fmla="val 8887"/>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nvGrpSpPr>
          <p:cNvPr id="19" name="Group 18">
            <a:extLst>
              <a:ext uri="{FF2B5EF4-FFF2-40B4-BE49-F238E27FC236}">
                <a16:creationId xmlns:a16="http://schemas.microsoft.com/office/drawing/2014/main" id="{979CE3C3-C457-4665-9832-D38FF81589FD}"/>
              </a:ext>
            </a:extLst>
          </p:cNvPr>
          <p:cNvGrpSpPr/>
          <p:nvPr/>
        </p:nvGrpSpPr>
        <p:grpSpPr>
          <a:xfrm>
            <a:off x="6951985" y="1161225"/>
            <a:ext cx="1097583" cy="721195"/>
            <a:chOff x="7471341" y="1161225"/>
            <a:chExt cx="1097583" cy="721195"/>
          </a:xfrm>
        </p:grpSpPr>
        <p:sp>
          <p:nvSpPr>
            <p:cNvPr id="101" name="Rectangle: Rounded Corners 100">
              <a:extLst>
                <a:ext uri="{FF2B5EF4-FFF2-40B4-BE49-F238E27FC236}">
                  <a16:creationId xmlns:a16="http://schemas.microsoft.com/office/drawing/2014/main" id="{D3B40FE9-4B69-4AAA-AECF-EC08D5605071}"/>
                </a:ext>
              </a:extLst>
            </p:cNvPr>
            <p:cNvSpPr/>
            <p:nvPr/>
          </p:nvSpPr>
          <p:spPr>
            <a:xfrm>
              <a:off x="7471341" y="1613588"/>
              <a:ext cx="1097583" cy="268832"/>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200"/>
                </a:lnSpc>
              </a:pPr>
              <a:r>
                <a:rPr lang="en-US" sz="1200" b="1" dirty="0">
                  <a:solidFill>
                    <a:srgbClr val="3C4360"/>
                  </a:solidFill>
                  <a:latin typeface="Calibri" panose="020F0502020204030204"/>
                </a:rPr>
                <a:t>Mean age: </a:t>
              </a:r>
              <a:r>
                <a:rPr lang="en-US" sz="1200" dirty="0">
                  <a:solidFill>
                    <a:srgbClr val="3C4360"/>
                  </a:solidFill>
                  <a:latin typeface="Calibri" panose="020F0502020204030204"/>
                </a:rPr>
                <a:t>47.3 years</a:t>
              </a:r>
            </a:p>
          </p:txBody>
        </p:sp>
        <p:pic>
          <p:nvPicPr>
            <p:cNvPr id="104" name="Picture 103">
              <a:extLst>
                <a:ext uri="{FF2B5EF4-FFF2-40B4-BE49-F238E27FC236}">
                  <a16:creationId xmlns:a16="http://schemas.microsoft.com/office/drawing/2014/main" id="{5FBF292A-5D15-4BEC-BC6B-626C15D6190A}"/>
                </a:ext>
              </a:extLst>
            </p:cNvPr>
            <p:cNvPicPr>
              <a:picLocks noChangeAspect="1"/>
            </p:cNvPicPr>
            <p:nvPr/>
          </p:nvPicPr>
          <p:blipFill>
            <a:blip r:embed="rId13"/>
            <a:stretch>
              <a:fillRect/>
            </a:stretch>
          </p:blipFill>
          <p:spPr>
            <a:xfrm>
              <a:off x="7789326" y="1161225"/>
              <a:ext cx="436005" cy="439920"/>
            </a:xfrm>
            <a:prstGeom prst="rect">
              <a:avLst/>
            </a:prstGeom>
          </p:spPr>
        </p:pic>
      </p:grpSp>
      <p:grpSp>
        <p:nvGrpSpPr>
          <p:cNvPr id="20" name="Group 19">
            <a:extLst>
              <a:ext uri="{FF2B5EF4-FFF2-40B4-BE49-F238E27FC236}">
                <a16:creationId xmlns:a16="http://schemas.microsoft.com/office/drawing/2014/main" id="{270B15F1-E1D0-4337-AB96-6B58A15CF65B}"/>
              </a:ext>
            </a:extLst>
          </p:cNvPr>
          <p:cNvGrpSpPr/>
          <p:nvPr/>
        </p:nvGrpSpPr>
        <p:grpSpPr>
          <a:xfrm>
            <a:off x="7764622" y="1147725"/>
            <a:ext cx="1333468" cy="974003"/>
            <a:chOff x="7525518" y="1992892"/>
            <a:chExt cx="1333468" cy="974003"/>
          </a:xfrm>
        </p:grpSpPr>
        <p:sp>
          <p:nvSpPr>
            <p:cNvPr id="110" name="Rectangle: Rounded Corners 109">
              <a:extLst>
                <a:ext uri="{FF2B5EF4-FFF2-40B4-BE49-F238E27FC236}">
                  <a16:creationId xmlns:a16="http://schemas.microsoft.com/office/drawing/2014/main" id="{370F129D-1B20-41A7-A1BA-009E86B7A27E}"/>
                </a:ext>
              </a:extLst>
            </p:cNvPr>
            <p:cNvSpPr/>
            <p:nvPr/>
          </p:nvSpPr>
          <p:spPr>
            <a:xfrm>
              <a:off x="7525518" y="2367128"/>
              <a:ext cx="1333468" cy="599767"/>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lnSpc>
                  <a:spcPts val="1200"/>
                </a:lnSpc>
              </a:pPr>
              <a:r>
                <a:rPr lang="en-US" sz="1200" b="1" dirty="0">
                  <a:solidFill>
                    <a:srgbClr val="3C4360"/>
                  </a:solidFill>
                  <a:latin typeface="Calibri" panose="020F0502020204030204"/>
                </a:rPr>
                <a:t>Previous OAT:</a:t>
              </a:r>
            </a:p>
            <a:p>
              <a:pPr marL="177800" indent="-88900">
                <a:lnSpc>
                  <a:spcPts val="1200"/>
                </a:lnSpc>
                <a:buFont typeface="Arial" panose="020B0604020202020204" pitchFamily="34" charset="0"/>
                <a:buChar char="•"/>
              </a:pPr>
              <a:r>
                <a:rPr lang="en-US" sz="1200" dirty="0">
                  <a:solidFill>
                    <a:srgbClr val="3C4360"/>
                  </a:solidFill>
                  <a:latin typeface="Calibri" panose="020F0502020204030204"/>
                </a:rPr>
                <a:t>Single: 47%</a:t>
              </a:r>
            </a:p>
            <a:p>
              <a:pPr marL="177800" indent="-88900">
                <a:lnSpc>
                  <a:spcPts val="1200"/>
                </a:lnSpc>
                <a:buFont typeface="Arial" panose="020B0604020202020204" pitchFamily="34" charset="0"/>
                <a:buChar char="•"/>
              </a:pPr>
              <a:r>
                <a:rPr lang="en-US" sz="1200" dirty="0">
                  <a:solidFill>
                    <a:srgbClr val="3C4360"/>
                  </a:solidFill>
                  <a:latin typeface="Calibri" panose="020F0502020204030204"/>
                </a:rPr>
                <a:t>Multiple: 53%</a:t>
              </a:r>
            </a:p>
          </p:txBody>
        </p:sp>
        <p:pic>
          <p:nvPicPr>
            <p:cNvPr id="23" name="Picture 22">
              <a:extLst>
                <a:ext uri="{FF2B5EF4-FFF2-40B4-BE49-F238E27FC236}">
                  <a16:creationId xmlns:a16="http://schemas.microsoft.com/office/drawing/2014/main" id="{165E7B78-C217-403B-B7C4-8FBF4E632493}"/>
                </a:ext>
              </a:extLst>
            </p:cNvPr>
            <p:cNvPicPr>
              <a:picLocks noChangeAspect="1"/>
            </p:cNvPicPr>
            <p:nvPr/>
          </p:nvPicPr>
          <p:blipFill>
            <a:blip r:embed="rId14"/>
            <a:stretch>
              <a:fillRect/>
            </a:stretch>
          </p:blipFill>
          <p:spPr>
            <a:xfrm>
              <a:off x="7909460" y="1992892"/>
              <a:ext cx="485653" cy="485653"/>
            </a:xfrm>
            <a:prstGeom prst="rect">
              <a:avLst/>
            </a:prstGeom>
          </p:spPr>
        </p:pic>
      </p:grpSp>
      <p:sp>
        <p:nvSpPr>
          <p:cNvPr id="108" name="Rectangle: Rounded Corners 107">
            <a:extLst>
              <a:ext uri="{FF2B5EF4-FFF2-40B4-BE49-F238E27FC236}">
                <a16:creationId xmlns:a16="http://schemas.microsoft.com/office/drawing/2014/main" id="{3856ED3F-75AE-429A-BF40-C48CA65E2526}"/>
              </a:ext>
            </a:extLst>
          </p:cNvPr>
          <p:cNvSpPr/>
          <p:nvPr/>
        </p:nvSpPr>
        <p:spPr>
          <a:xfrm>
            <a:off x="6766496" y="2310439"/>
            <a:ext cx="2191795" cy="547667"/>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7800" indent="-88900">
              <a:lnSpc>
                <a:spcPts val="1200"/>
              </a:lnSpc>
              <a:buFont typeface="Arial" panose="020B0604020202020204" pitchFamily="34" charset="0"/>
              <a:buChar char="•"/>
            </a:pPr>
            <a:r>
              <a:rPr lang="en-US" sz="1200" dirty="0">
                <a:solidFill>
                  <a:srgbClr val="3C4360"/>
                </a:solidFill>
                <a:latin typeface="Calibri" panose="020F0502020204030204"/>
              </a:rPr>
              <a:t>Heroin: 90%</a:t>
            </a:r>
          </a:p>
          <a:p>
            <a:pPr marL="177800" indent="-88900">
              <a:lnSpc>
                <a:spcPts val="1200"/>
              </a:lnSpc>
              <a:buFont typeface="Arial" panose="020B0604020202020204" pitchFamily="34" charset="0"/>
              <a:buChar char="•"/>
            </a:pPr>
            <a:r>
              <a:rPr lang="en-US" sz="1200" dirty="0">
                <a:solidFill>
                  <a:srgbClr val="3C4360"/>
                </a:solidFill>
                <a:latin typeface="Calibri" panose="020F0502020204030204"/>
              </a:rPr>
              <a:t>Methamphetamine: 47%</a:t>
            </a:r>
          </a:p>
          <a:p>
            <a:pPr marL="177800" indent="-88900">
              <a:lnSpc>
                <a:spcPts val="1200"/>
              </a:lnSpc>
              <a:buFont typeface="Arial" panose="020B0604020202020204" pitchFamily="34" charset="0"/>
              <a:buChar char="•"/>
            </a:pPr>
            <a:r>
              <a:rPr lang="en-US" sz="1200" dirty="0">
                <a:solidFill>
                  <a:srgbClr val="3C4360"/>
                </a:solidFill>
                <a:latin typeface="Calibri" panose="020F0502020204030204"/>
              </a:rPr>
              <a:t>Rx opioids: 40%</a:t>
            </a:r>
          </a:p>
        </p:txBody>
      </p:sp>
      <p:pic>
        <p:nvPicPr>
          <p:cNvPr id="25" name="Picture 24">
            <a:extLst>
              <a:ext uri="{FF2B5EF4-FFF2-40B4-BE49-F238E27FC236}">
                <a16:creationId xmlns:a16="http://schemas.microsoft.com/office/drawing/2014/main" id="{C9948E8B-6695-4006-AD2F-F6E9A5067299}"/>
              </a:ext>
            </a:extLst>
          </p:cNvPr>
          <p:cNvPicPr>
            <a:picLocks noChangeAspect="1"/>
          </p:cNvPicPr>
          <p:nvPr/>
        </p:nvPicPr>
        <p:blipFill>
          <a:blip r:embed="rId15"/>
          <a:stretch>
            <a:fillRect/>
          </a:stretch>
        </p:blipFill>
        <p:spPr>
          <a:xfrm flipH="1">
            <a:off x="6108009" y="2171681"/>
            <a:ext cx="628454" cy="628454"/>
          </a:xfrm>
          <a:prstGeom prst="rect">
            <a:avLst/>
          </a:prstGeom>
        </p:spPr>
      </p:pic>
      <p:pic>
        <p:nvPicPr>
          <p:cNvPr id="88" name="Picture 87">
            <a:extLst>
              <a:ext uri="{FF2B5EF4-FFF2-40B4-BE49-F238E27FC236}">
                <a16:creationId xmlns:a16="http://schemas.microsoft.com/office/drawing/2014/main" id="{91EA0D04-9E3B-4EFC-B517-3495054796FE}"/>
              </a:ext>
            </a:extLst>
          </p:cNvPr>
          <p:cNvPicPr>
            <a:picLocks/>
          </p:cNvPicPr>
          <p:nvPr/>
        </p:nvPicPr>
        <p:blipFill>
          <a:blip r:embed="rId16"/>
          <a:stretch>
            <a:fillRect/>
          </a:stretch>
        </p:blipFill>
        <p:spPr>
          <a:xfrm>
            <a:off x="9220200" y="3215015"/>
            <a:ext cx="3157486" cy="1512554"/>
          </a:xfrm>
          <a:prstGeom prst="rect">
            <a:avLst/>
          </a:prstGeom>
        </p:spPr>
      </p:pic>
      <p:sp>
        <p:nvSpPr>
          <p:cNvPr id="113" name="TextBox 112">
            <a:extLst>
              <a:ext uri="{FF2B5EF4-FFF2-40B4-BE49-F238E27FC236}">
                <a16:creationId xmlns:a16="http://schemas.microsoft.com/office/drawing/2014/main" id="{8BC7767D-9105-496D-B918-958767485467}"/>
              </a:ext>
            </a:extLst>
          </p:cNvPr>
          <p:cNvSpPr txBox="1"/>
          <p:nvPr/>
        </p:nvSpPr>
        <p:spPr>
          <a:xfrm>
            <a:off x="9394236" y="3908355"/>
            <a:ext cx="829081"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buClrTx/>
              <a:buSzTx/>
              <a:buFontTx/>
              <a:buNone/>
              <a:tabLst/>
              <a:defRPr/>
            </a:pPr>
            <a:r>
              <a:rPr lang="en-US" sz="1000" b="1" dirty="0">
                <a:solidFill>
                  <a:schemeClr val="bg1"/>
                </a:solidFill>
                <a:latin typeface="Calibri" panose="020F0502020204030204"/>
              </a:rPr>
              <a:t>Jenny,</a:t>
            </a:r>
          </a:p>
          <a:p>
            <a:pPr marL="0" marR="0" lvl="0" indent="0" algn="ctr" defTabSz="914400" rtl="0" eaLnBrk="1" fontAlgn="auto" latinLnBrk="0" hangingPunct="1">
              <a:lnSpc>
                <a:spcPct val="100000"/>
              </a:lnSpc>
              <a:spcBef>
                <a:spcPts val="0"/>
              </a:spcBef>
              <a:buClrTx/>
              <a:buSzTx/>
              <a:buFontTx/>
              <a:buNone/>
              <a:tabLst/>
              <a:defRPr/>
            </a:pPr>
            <a:r>
              <a:rPr lang="en-US" sz="1000" b="1" dirty="0">
                <a:solidFill>
                  <a:schemeClr val="bg1"/>
                </a:solidFill>
                <a:latin typeface="Calibri" panose="020F0502020204030204"/>
              </a:rPr>
              <a:t>age 36</a:t>
            </a:r>
            <a:endParaRPr kumimoji="0" lang="en-US" sz="1000" b="1" i="0" u="none" strike="noStrike" kern="1200" cap="none" spc="0" normalizeH="0" baseline="0" noProof="0" dirty="0">
              <a:ln>
                <a:noFill/>
              </a:ln>
              <a:solidFill>
                <a:schemeClr val="bg1"/>
              </a:solidFill>
              <a:effectLst/>
              <a:uLnTx/>
              <a:uFillTx/>
              <a:latin typeface="Calibri" panose="020F0502020204030204"/>
              <a:ea typeface="+mn-ea"/>
              <a:cs typeface="+mn-cs"/>
            </a:endParaRPr>
          </a:p>
        </p:txBody>
      </p:sp>
      <p:sp>
        <p:nvSpPr>
          <p:cNvPr id="114" name="TextBox 113">
            <a:extLst>
              <a:ext uri="{FF2B5EF4-FFF2-40B4-BE49-F238E27FC236}">
                <a16:creationId xmlns:a16="http://schemas.microsoft.com/office/drawing/2014/main" id="{4D45E2AD-4EAF-4CA9-BB05-AA05C9A803F5}"/>
              </a:ext>
            </a:extLst>
          </p:cNvPr>
          <p:cNvSpPr txBox="1"/>
          <p:nvPr/>
        </p:nvSpPr>
        <p:spPr>
          <a:xfrm>
            <a:off x="10043784" y="3567061"/>
            <a:ext cx="2099815" cy="646331"/>
          </a:xfrm>
          <a:prstGeom prst="rect">
            <a:avLst/>
          </a:prstGeom>
          <a:noFill/>
        </p:spPr>
        <p:txBody>
          <a:bodyPr wrap="square" rtlCol="0">
            <a:spAutoFit/>
          </a:bodyPr>
          <a:lstStyle>
            <a:defPPr>
              <a:defRPr lang="en-US"/>
            </a:defPPr>
            <a:lvl1pPr marR="0" lvl="0" indent="0" algn="ctr" fontAlgn="auto">
              <a:lnSpc>
                <a:spcPct val="100000"/>
              </a:lnSpc>
              <a:spcBef>
                <a:spcPts val="0"/>
              </a:spcBef>
              <a:spcAft>
                <a:spcPts val="1500"/>
              </a:spcAft>
              <a:buClrTx/>
              <a:buSzTx/>
              <a:buFontTx/>
              <a:buNone/>
              <a:tabLst/>
              <a:defRPr kumimoji="0" sz="1000" b="0" i="0" u="none" strike="noStrike" cap="none" spc="0" normalizeH="0" baseline="0">
                <a:ln>
                  <a:noFill/>
                </a:ln>
                <a:solidFill>
                  <a:srgbClr val="3C4360"/>
                </a:solidFill>
                <a:effectLst/>
                <a:uLnTx/>
                <a:uFillTx/>
                <a:latin typeface="Calibri" panose="020F0502020204030204"/>
              </a:defRPr>
            </a:lvl1pPr>
          </a:lstStyle>
          <a:p>
            <a:r>
              <a:rPr lang="en-US" sz="900" dirty="0">
                <a:solidFill>
                  <a:schemeClr val="bg1"/>
                </a:solidFill>
              </a:rPr>
              <a:t>“I don’t have to get up and run into</a:t>
            </a:r>
            <a:br>
              <a:rPr lang="en-US" sz="900" dirty="0">
                <a:solidFill>
                  <a:schemeClr val="bg1"/>
                </a:solidFill>
              </a:rPr>
            </a:br>
            <a:r>
              <a:rPr lang="en-US" sz="900" dirty="0">
                <a:solidFill>
                  <a:schemeClr val="bg1"/>
                </a:solidFill>
              </a:rPr>
              <a:t>[the clinic…]. I’m starting to look at going back to TAFE [technical and further education college] and stuff like that.” </a:t>
            </a:r>
            <a:endParaRPr lang="en-GB" sz="900" dirty="0">
              <a:solidFill>
                <a:schemeClr val="bg1"/>
              </a:solidFill>
            </a:endParaRPr>
          </a:p>
        </p:txBody>
      </p:sp>
      <p:pic>
        <p:nvPicPr>
          <p:cNvPr id="159" name="Picture 158">
            <a:extLst>
              <a:ext uri="{FF2B5EF4-FFF2-40B4-BE49-F238E27FC236}">
                <a16:creationId xmlns:a16="http://schemas.microsoft.com/office/drawing/2014/main" id="{B7DF198E-7AC5-4BE2-9A8A-CF8367C463C1}"/>
              </a:ext>
            </a:extLst>
          </p:cNvPr>
          <p:cNvPicPr>
            <a:picLocks/>
          </p:cNvPicPr>
          <p:nvPr/>
        </p:nvPicPr>
        <p:blipFill>
          <a:blip r:embed="rId16"/>
          <a:stretch>
            <a:fillRect/>
          </a:stretch>
        </p:blipFill>
        <p:spPr>
          <a:xfrm>
            <a:off x="9220200" y="5141263"/>
            <a:ext cx="3157486" cy="1513788"/>
          </a:xfrm>
          <a:prstGeom prst="rect">
            <a:avLst/>
          </a:prstGeom>
        </p:spPr>
      </p:pic>
      <p:sp>
        <p:nvSpPr>
          <p:cNvPr id="142" name="TextBox 141">
            <a:extLst>
              <a:ext uri="{FF2B5EF4-FFF2-40B4-BE49-F238E27FC236}">
                <a16:creationId xmlns:a16="http://schemas.microsoft.com/office/drawing/2014/main" id="{BACBA8DC-62EB-44EF-ACCE-68D21ED4EBE8}"/>
              </a:ext>
            </a:extLst>
          </p:cNvPr>
          <p:cNvSpPr txBox="1"/>
          <p:nvPr/>
        </p:nvSpPr>
        <p:spPr>
          <a:xfrm>
            <a:off x="9405313" y="5841275"/>
            <a:ext cx="829082"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buClrTx/>
              <a:buSzTx/>
              <a:buFontTx/>
              <a:buNone/>
              <a:tabLst/>
              <a:defRPr/>
            </a:pPr>
            <a:r>
              <a:rPr kumimoji="0" lang="en-US" sz="1000" b="1" i="0" u="none" strike="noStrike" kern="1200" cap="none" spc="0" normalizeH="0" baseline="0" noProof="0" dirty="0">
                <a:ln>
                  <a:noFill/>
                </a:ln>
                <a:solidFill>
                  <a:schemeClr val="bg1"/>
                </a:solidFill>
                <a:effectLst/>
                <a:uLnTx/>
                <a:uFillTx/>
                <a:latin typeface="Calibri" panose="020F0502020204030204"/>
                <a:ea typeface="+mn-ea"/>
                <a:cs typeface="+mn-cs"/>
              </a:rPr>
              <a:t>Jane,</a:t>
            </a:r>
          </a:p>
          <a:p>
            <a:pPr marL="0" marR="0" lvl="0" indent="0" algn="ctr" defTabSz="914400" rtl="0" eaLnBrk="1" fontAlgn="auto" latinLnBrk="0" hangingPunct="1">
              <a:lnSpc>
                <a:spcPct val="100000"/>
              </a:lnSpc>
              <a:spcBef>
                <a:spcPts val="0"/>
              </a:spcBef>
              <a:buClrTx/>
              <a:buSzTx/>
              <a:buFontTx/>
              <a:buNone/>
              <a:tabLst/>
              <a:defRPr/>
            </a:pPr>
            <a:r>
              <a:rPr kumimoji="0" lang="en-US" sz="1000" b="1" i="0" u="none" strike="noStrike" kern="1200" cap="none" spc="0" normalizeH="0" baseline="0" noProof="0" dirty="0">
                <a:ln>
                  <a:noFill/>
                </a:ln>
                <a:solidFill>
                  <a:schemeClr val="bg1"/>
                </a:solidFill>
                <a:effectLst/>
                <a:uLnTx/>
                <a:uFillTx/>
                <a:latin typeface="Calibri" panose="020F0502020204030204"/>
                <a:ea typeface="+mn-ea"/>
                <a:cs typeface="+mn-cs"/>
              </a:rPr>
              <a:t>age 61</a:t>
            </a:r>
          </a:p>
        </p:txBody>
      </p:sp>
      <p:sp>
        <p:nvSpPr>
          <p:cNvPr id="140" name="TextBox 139">
            <a:extLst>
              <a:ext uri="{FF2B5EF4-FFF2-40B4-BE49-F238E27FC236}">
                <a16:creationId xmlns:a16="http://schemas.microsoft.com/office/drawing/2014/main" id="{1834965C-69BD-44B1-9424-498AAC207232}"/>
              </a:ext>
            </a:extLst>
          </p:cNvPr>
          <p:cNvSpPr txBox="1"/>
          <p:nvPr/>
        </p:nvSpPr>
        <p:spPr>
          <a:xfrm>
            <a:off x="10020653" y="5421309"/>
            <a:ext cx="2124301" cy="784830"/>
          </a:xfrm>
          <a:prstGeom prst="rect">
            <a:avLst/>
          </a:prstGeom>
          <a:noFill/>
        </p:spPr>
        <p:txBody>
          <a:bodyPr wrap="square" rtlCol="0">
            <a:spAutoFit/>
          </a:bodyPr>
          <a:lstStyle>
            <a:defPPr>
              <a:defRPr lang="en-US"/>
            </a:defPPr>
            <a:lvl1pPr marR="0" lvl="0" indent="0" algn="ctr" fontAlgn="auto">
              <a:lnSpc>
                <a:spcPct val="100000"/>
              </a:lnSpc>
              <a:spcBef>
                <a:spcPts val="0"/>
              </a:spcBef>
              <a:spcAft>
                <a:spcPts val="1500"/>
              </a:spcAft>
              <a:buClrTx/>
              <a:buSzTx/>
              <a:buFontTx/>
              <a:buNone/>
              <a:tabLst/>
              <a:defRPr kumimoji="0" sz="1000" b="0" i="0" u="none" strike="noStrike" cap="none" spc="0" normalizeH="0" baseline="0">
                <a:ln>
                  <a:noFill/>
                </a:ln>
                <a:solidFill>
                  <a:srgbClr val="3C4360"/>
                </a:solidFill>
                <a:effectLst/>
                <a:uLnTx/>
                <a:uFillTx/>
                <a:latin typeface="Calibri" panose="020F0502020204030204"/>
              </a:defRPr>
            </a:lvl1pPr>
          </a:lstStyle>
          <a:p>
            <a:r>
              <a:rPr lang="en-US" sz="900" dirty="0">
                <a:solidFill>
                  <a:schemeClr val="bg1"/>
                </a:solidFill>
              </a:rPr>
              <a:t>At first, I missed seeing the nurses in the morning because I always looked forward to saying ‘hello’ and having a chat […]. When I do go in to get a shot [of PRB] I enjoy catching up with them again.</a:t>
            </a:r>
            <a:endParaRPr lang="en-GB" sz="900" dirty="0">
              <a:solidFill>
                <a:schemeClr val="bg1"/>
              </a:solidFill>
            </a:endParaRPr>
          </a:p>
        </p:txBody>
      </p:sp>
      <p:pic>
        <p:nvPicPr>
          <p:cNvPr id="158" name="Picture 157">
            <a:extLst>
              <a:ext uri="{FF2B5EF4-FFF2-40B4-BE49-F238E27FC236}">
                <a16:creationId xmlns:a16="http://schemas.microsoft.com/office/drawing/2014/main" id="{101198A5-D1B9-464E-9F19-55CF076D947A}"/>
              </a:ext>
            </a:extLst>
          </p:cNvPr>
          <p:cNvPicPr>
            <a:picLocks/>
          </p:cNvPicPr>
          <p:nvPr/>
        </p:nvPicPr>
        <p:blipFill>
          <a:blip r:embed="rId16"/>
          <a:stretch>
            <a:fillRect/>
          </a:stretch>
        </p:blipFill>
        <p:spPr>
          <a:xfrm flipH="1">
            <a:off x="9227174" y="4177034"/>
            <a:ext cx="3157486" cy="1513788"/>
          </a:xfrm>
          <a:prstGeom prst="rect">
            <a:avLst/>
          </a:prstGeom>
        </p:spPr>
      </p:pic>
      <p:sp>
        <p:nvSpPr>
          <p:cNvPr id="135" name="TextBox 134">
            <a:extLst>
              <a:ext uri="{FF2B5EF4-FFF2-40B4-BE49-F238E27FC236}">
                <a16:creationId xmlns:a16="http://schemas.microsoft.com/office/drawing/2014/main" id="{AAEFE62D-9AFD-4A02-8B6E-0C046DC23363}"/>
              </a:ext>
            </a:extLst>
          </p:cNvPr>
          <p:cNvSpPr txBox="1"/>
          <p:nvPr/>
        </p:nvSpPr>
        <p:spPr>
          <a:xfrm>
            <a:off x="9467283" y="4862256"/>
            <a:ext cx="829082" cy="2616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1200"/>
              </a:spcAft>
              <a:buClrTx/>
              <a:buSzTx/>
              <a:buFontTx/>
              <a:buNone/>
              <a:tabLst/>
              <a:defRPr/>
            </a:pPr>
            <a:endParaRPr kumimoji="0" lang="en-US" sz="1100" b="1" i="0" u="none" strike="noStrike" kern="1200" cap="none" spc="0" normalizeH="0" baseline="0" noProof="0" dirty="0">
              <a:ln>
                <a:noFill/>
              </a:ln>
              <a:solidFill>
                <a:srgbClr val="3C4360"/>
              </a:solidFill>
              <a:effectLst/>
              <a:uLnTx/>
              <a:uFillTx/>
              <a:latin typeface="Calibri" panose="020F0502020204030204"/>
              <a:ea typeface="+mn-ea"/>
              <a:cs typeface="+mn-cs"/>
            </a:endParaRPr>
          </a:p>
        </p:txBody>
      </p:sp>
      <p:sp>
        <p:nvSpPr>
          <p:cNvPr id="133" name="TextBox 132">
            <a:extLst>
              <a:ext uri="{FF2B5EF4-FFF2-40B4-BE49-F238E27FC236}">
                <a16:creationId xmlns:a16="http://schemas.microsoft.com/office/drawing/2014/main" id="{B2F8DA81-6172-4E2D-9A12-86014BE7E3BD}"/>
              </a:ext>
            </a:extLst>
          </p:cNvPr>
          <p:cNvSpPr txBox="1"/>
          <p:nvPr/>
        </p:nvSpPr>
        <p:spPr>
          <a:xfrm>
            <a:off x="10032248" y="4464745"/>
            <a:ext cx="2032161" cy="646331"/>
          </a:xfrm>
          <a:prstGeom prst="rect">
            <a:avLst/>
          </a:prstGeom>
          <a:noFill/>
        </p:spPr>
        <p:txBody>
          <a:bodyPr wrap="square" rtlCol="0">
            <a:spAutoFit/>
          </a:bodyPr>
          <a:lstStyle>
            <a:defPPr>
              <a:defRPr lang="en-US"/>
            </a:defPPr>
            <a:lvl1pPr marR="0" lvl="0" indent="0" algn="ctr" fontAlgn="auto">
              <a:lnSpc>
                <a:spcPct val="100000"/>
              </a:lnSpc>
              <a:spcBef>
                <a:spcPts val="0"/>
              </a:spcBef>
              <a:spcAft>
                <a:spcPts val="1500"/>
              </a:spcAft>
              <a:buClrTx/>
              <a:buSzTx/>
              <a:buFontTx/>
              <a:buNone/>
              <a:tabLst/>
              <a:defRPr kumimoji="0" sz="1000" b="0" i="0" u="none" strike="noStrike" cap="none" spc="0" normalizeH="0" baseline="0">
                <a:ln>
                  <a:noFill/>
                </a:ln>
                <a:solidFill>
                  <a:srgbClr val="3C4360"/>
                </a:solidFill>
                <a:effectLst/>
                <a:uLnTx/>
                <a:uFillTx/>
                <a:latin typeface="Calibri" panose="020F0502020204030204"/>
              </a:defRPr>
            </a:lvl1pPr>
          </a:lstStyle>
          <a:p>
            <a:r>
              <a:rPr lang="en-US" sz="900" dirty="0">
                <a:solidFill>
                  <a:schemeClr val="bg1"/>
                </a:solidFill>
              </a:rPr>
              <a:t>“[When travelling], I don’t have that issue I have of worrying about am I going to be caught with this medication or questioned why am I carrying it?”</a:t>
            </a:r>
            <a:endParaRPr lang="en-GB" sz="900" dirty="0">
              <a:solidFill>
                <a:schemeClr val="bg1"/>
              </a:solidFill>
            </a:endParaRPr>
          </a:p>
        </p:txBody>
      </p:sp>
      <p:sp>
        <p:nvSpPr>
          <p:cNvPr id="143" name="TextBox 142">
            <a:extLst>
              <a:ext uri="{FF2B5EF4-FFF2-40B4-BE49-F238E27FC236}">
                <a16:creationId xmlns:a16="http://schemas.microsoft.com/office/drawing/2014/main" id="{BF0170F4-1CED-48BD-8976-3139CBDBAAB1}"/>
              </a:ext>
            </a:extLst>
          </p:cNvPr>
          <p:cNvSpPr txBox="1"/>
          <p:nvPr/>
        </p:nvSpPr>
        <p:spPr>
          <a:xfrm>
            <a:off x="9394236" y="4866333"/>
            <a:ext cx="829081"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buClrTx/>
              <a:buSzTx/>
              <a:buFontTx/>
              <a:buNone/>
              <a:tabLst/>
              <a:defRPr/>
            </a:pPr>
            <a:r>
              <a:rPr lang="en-US" sz="1000" b="1" dirty="0">
                <a:solidFill>
                  <a:schemeClr val="bg1"/>
                </a:solidFill>
                <a:latin typeface="Calibri" panose="020F0502020204030204"/>
              </a:rPr>
              <a:t>John,</a:t>
            </a:r>
          </a:p>
          <a:p>
            <a:pPr marL="0" marR="0" lvl="0" indent="0" algn="ctr" defTabSz="914400" rtl="0" eaLnBrk="1" fontAlgn="auto" latinLnBrk="0" hangingPunct="1">
              <a:lnSpc>
                <a:spcPct val="100000"/>
              </a:lnSpc>
              <a:spcBef>
                <a:spcPts val="0"/>
              </a:spcBef>
              <a:buClrTx/>
              <a:buSzTx/>
              <a:buFontTx/>
              <a:buNone/>
              <a:tabLst/>
              <a:defRPr/>
            </a:pPr>
            <a:r>
              <a:rPr lang="en-US" sz="1000" b="1" dirty="0">
                <a:solidFill>
                  <a:schemeClr val="bg1"/>
                </a:solidFill>
                <a:latin typeface="Calibri" panose="020F0502020204030204"/>
              </a:rPr>
              <a:t>age 50</a:t>
            </a:r>
            <a:endParaRPr kumimoji="0" lang="en-US" sz="1000" b="1" i="0" u="none" strike="noStrike" kern="1200" cap="none" spc="0" normalizeH="0" baseline="0" noProof="0" dirty="0">
              <a:ln>
                <a:noFill/>
              </a:ln>
              <a:solidFill>
                <a:schemeClr val="bg1"/>
              </a:solidFill>
              <a:effectLst/>
              <a:uLnTx/>
              <a:uFillTx/>
              <a:latin typeface="Calibri" panose="020F0502020204030204"/>
              <a:ea typeface="+mn-ea"/>
              <a:cs typeface="+mn-cs"/>
            </a:endParaRPr>
          </a:p>
        </p:txBody>
      </p:sp>
      <p:grpSp>
        <p:nvGrpSpPr>
          <p:cNvPr id="28" name="Group 27">
            <a:extLst>
              <a:ext uri="{FF2B5EF4-FFF2-40B4-BE49-F238E27FC236}">
                <a16:creationId xmlns:a16="http://schemas.microsoft.com/office/drawing/2014/main" id="{B4A93F46-0761-4999-9895-CB6ED752956E}"/>
              </a:ext>
            </a:extLst>
          </p:cNvPr>
          <p:cNvGrpSpPr/>
          <p:nvPr/>
        </p:nvGrpSpPr>
        <p:grpSpPr>
          <a:xfrm>
            <a:off x="10714934" y="1120782"/>
            <a:ext cx="1441762" cy="1797442"/>
            <a:chOff x="10741570" y="1120782"/>
            <a:chExt cx="1441762" cy="1797442"/>
          </a:xfrm>
        </p:grpSpPr>
        <p:sp>
          <p:nvSpPr>
            <p:cNvPr id="120" name="Rectangle: Rounded Corners 119">
              <a:extLst>
                <a:ext uri="{FF2B5EF4-FFF2-40B4-BE49-F238E27FC236}">
                  <a16:creationId xmlns:a16="http://schemas.microsoft.com/office/drawing/2014/main" id="{483C2487-1973-47EC-925F-F89E1A7FAD82}"/>
                </a:ext>
              </a:extLst>
            </p:cNvPr>
            <p:cNvSpPr/>
            <p:nvPr/>
          </p:nvSpPr>
          <p:spPr>
            <a:xfrm>
              <a:off x="10789468" y="1120782"/>
              <a:ext cx="1300073" cy="1797442"/>
            </a:xfrm>
            <a:prstGeom prst="roundRect">
              <a:avLst>
                <a:gd name="adj" fmla="val 11741"/>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8" name="Picture 97">
              <a:extLst>
                <a:ext uri="{FF2B5EF4-FFF2-40B4-BE49-F238E27FC236}">
                  <a16:creationId xmlns:a16="http://schemas.microsoft.com/office/drawing/2014/main" id="{22BE9331-2ACE-40DC-9E6D-62F6CDA3320C}"/>
                </a:ext>
              </a:extLst>
            </p:cNvPr>
            <p:cNvPicPr>
              <a:picLocks noChangeAspect="1"/>
            </p:cNvPicPr>
            <p:nvPr/>
          </p:nvPicPr>
          <p:blipFill>
            <a:blip r:embed="rId17"/>
            <a:stretch>
              <a:fillRect/>
            </a:stretch>
          </p:blipFill>
          <p:spPr>
            <a:xfrm>
              <a:off x="10887184" y="1387893"/>
              <a:ext cx="567171" cy="567171"/>
            </a:xfrm>
            <a:prstGeom prst="rect">
              <a:avLst/>
            </a:prstGeom>
          </p:spPr>
        </p:pic>
        <p:sp>
          <p:nvSpPr>
            <p:cNvPr id="115" name="Rectangle: Rounded Corners 114">
              <a:extLst>
                <a:ext uri="{FF2B5EF4-FFF2-40B4-BE49-F238E27FC236}">
                  <a16:creationId xmlns:a16="http://schemas.microsoft.com/office/drawing/2014/main" id="{EB85B6CB-6146-48A8-A369-A586DA38D29A}"/>
                </a:ext>
              </a:extLst>
            </p:cNvPr>
            <p:cNvSpPr/>
            <p:nvPr/>
          </p:nvSpPr>
          <p:spPr>
            <a:xfrm>
              <a:off x="10741570" y="2068883"/>
              <a:ext cx="1441762" cy="512071"/>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rgbClr val="3C4360"/>
                  </a:solidFill>
                  <a:latin typeface="Calibri" panose="020F0502020204030204"/>
                </a:rPr>
                <a:t>Semi-structured interviews:</a:t>
              </a:r>
              <a:br>
                <a:rPr lang="en-US" sz="1400" b="1" dirty="0">
                  <a:solidFill>
                    <a:srgbClr val="3C4360"/>
                  </a:solidFill>
                  <a:latin typeface="Calibri" panose="020F0502020204030204"/>
                </a:rPr>
              </a:br>
              <a:r>
                <a:rPr lang="en-US" sz="1400" b="1" dirty="0">
                  <a:solidFill>
                    <a:srgbClr val="3C4360"/>
                  </a:solidFill>
                  <a:latin typeface="Calibri" panose="020F0502020204030204"/>
                </a:rPr>
                <a:t>Mean ~45 </a:t>
              </a:r>
              <a:r>
                <a:rPr lang="en-US" sz="1400" b="1" dirty="0" err="1">
                  <a:solidFill>
                    <a:srgbClr val="3C4360"/>
                  </a:solidFill>
                  <a:latin typeface="Calibri" panose="020F0502020204030204"/>
                </a:rPr>
                <a:t>mins</a:t>
              </a:r>
              <a:r>
                <a:rPr lang="en-US" sz="1400" b="1" baseline="30000" dirty="0" err="1">
                  <a:solidFill>
                    <a:srgbClr val="3C4360"/>
                  </a:solidFill>
                  <a:latin typeface="Calibri" panose="020F0502020204030204"/>
                </a:rPr>
                <a:t>d</a:t>
              </a:r>
              <a:endParaRPr lang="en-US" sz="1400" b="1" dirty="0">
                <a:solidFill>
                  <a:srgbClr val="3C4360"/>
                </a:solidFill>
                <a:latin typeface="Calibri" panose="020F0502020204030204"/>
              </a:endParaRPr>
            </a:p>
          </p:txBody>
        </p:sp>
        <p:pic>
          <p:nvPicPr>
            <p:cNvPr id="116" name="Picture 115">
              <a:extLst>
                <a:ext uri="{FF2B5EF4-FFF2-40B4-BE49-F238E27FC236}">
                  <a16:creationId xmlns:a16="http://schemas.microsoft.com/office/drawing/2014/main" id="{1DD91999-004A-4585-B269-6B6896BCD853}"/>
                </a:ext>
              </a:extLst>
            </p:cNvPr>
            <p:cNvPicPr>
              <a:picLocks noChangeAspect="1"/>
            </p:cNvPicPr>
            <p:nvPr/>
          </p:nvPicPr>
          <p:blipFill>
            <a:blip r:embed="rId18"/>
            <a:stretch>
              <a:fillRect/>
            </a:stretch>
          </p:blipFill>
          <p:spPr>
            <a:xfrm flipH="1">
              <a:off x="11505569" y="1437029"/>
              <a:ext cx="453887" cy="453887"/>
            </a:xfrm>
            <a:prstGeom prst="rect">
              <a:avLst/>
            </a:prstGeom>
          </p:spPr>
        </p:pic>
      </p:grpSp>
      <p:sp>
        <p:nvSpPr>
          <p:cNvPr id="5" name="TextBox 4">
            <a:extLst>
              <a:ext uri="{FF2B5EF4-FFF2-40B4-BE49-F238E27FC236}">
                <a16:creationId xmlns:a16="http://schemas.microsoft.com/office/drawing/2014/main" id="{E7712782-86D3-48D3-AF00-A9C71B8EF4B4}"/>
              </a:ext>
            </a:extLst>
          </p:cNvPr>
          <p:cNvSpPr txBox="1"/>
          <p:nvPr/>
        </p:nvSpPr>
        <p:spPr>
          <a:xfrm>
            <a:off x="540402" y="3175264"/>
            <a:ext cx="8314042" cy="338554"/>
          </a:xfrm>
          <a:prstGeom prst="rect">
            <a:avLst/>
          </a:prstGeom>
          <a:noFill/>
        </p:spPr>
        <p:txBody>
          <a:bodyPr wrap="square" rtlCol="0">
            <a:spAutoFit/>
          </a:bodyPr>
          <a:lstStyle/>
          <a:p>
            <a:pPr algn="ctr"/>
            <a:r>
              <a:rPr lang="en-US" sz="1600" b="1" dirty="0">
                <a:solidFill>
                  <a:srgbClr val="3C4360"/>
                </a:solidFill>
                <a:latin typeface="Calibri" panose="020F0502020204030204"/>
              </a:rPr>
              <a:t>Patients reported PRB-related </a:t>
            </a:r>
            <a:r>
              <a:rPr lang="en-US" sz="1600" b="1" dirty="0">
                <a:solidFill>
                  <a:schemeClr val="bg1"/>
                </a:solidFill>
                <a:highlight>
                  <a:srgbClr val="576C97"/>
                </a:highlight>
                <a:latin typeface="Calibri" panose="020F0502020204030204"/>
              </a:rPr>
              <a:t>benefits</a:t>
            </a:r>
            <a:r>
              <a:rPr lang="en-US" sz="1600" b="1" dirty="0">
                <a:solidFill>
                  <a:srgbClr val="3C4360"/>
                </a:solidFill>
                <a:latin typeface="Calibri" panose="020F0502020204030204"/>
              </a:rPr>
              <a:t> and </a:t>
            </a:r>
            <a:r>
              <a:rPr lang="en-US" sz="1600" b="1" dirty="0">
                <a:solidFill>
                  <a:schemeClr val="bg1"/>
                </a:solidFill>
                <a:highlight>
                  <a:srgbClr val="AFABAB"/>
                </a:highlight>
                <a:latin typeface="Calibri" panose="020F0502020204030204"/>
              </a:rPr>
              <a:t>concerns</a:t>
            </a:r>
            <a:r>
              <a:rPr lang="en-US" sz="1600" b="1" dirty="0">
                <a:solidFill>
                  <a:srgbClr val="3C4360"/>
                </a:solidFill>
                <a:latin typeface="Calibri" panose="020F0502020204030204"/>
              </a:rPr>
              <a:t> vs prior treatment</a:t>
            </a:r>
            <a:endParaRPr lang="en-GB" sz="1600" b="1" dirty="0">
              <a:solidFill>
                <a:srgbClr val="3C4360"/>
              </a:solidFill>
              <a:latin typeface="Calibri" panose="020F0502020204030204"/>
            </a:endParaRPr>
          </a:p>
        </p:txBody>
      </p:sp>
      <p:sp>
        <p:nvSpPr>
          <p:cNvPr id="117" name="TextBox 116">
            <a:extLst>
              <a:ext uri="{FF2B5EF4-FFF2-40B4-BE49-F238E27FC236}">
                <a16:creationId xmlns:a16="http://schemas.microsoft.com/office/drawing/2014/main" id="{6A091084-5680-4E3C-8D10-3C397DFCFC52}"/>
              </a:ext>
            </a:extLst>
          </p:cNvPr>
          <p:cNvSpPr txBox="1"/>
          <p:nvPr/>
        </p:nvSpPr>
        <p:spPr>
          <a:xfrm>
            <a:off x="6158433" y="837374"/>
            <a:ext cx="2781535" cy="30777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1500"/>
              </a:spcAft>
              <a:buClrTx/>
              <a:buSzTx/>
              <a:buFontTx/>
              <a:buNone/>
              <a:tabLst/>
              <a:defRPr/>
            </a:pPr>
            <a:r>
              <a:rPr kumimoji="0" lang="en-US" sz="1400" b="1" i="0" u="none" strike="noStrike" kern="1200" cap="none" spc="0" normalizeH="0" baseline="0" noProof="0" dirty="0">
                <a:ln>
                  <a:noFill/>
                </a:ln>
                <a:solidFill>
                  <a:srgbClr val="3C4360"/>
                </a:solidFill>
                <a:effectLst/>
                <a:uLnTx/>
                <a:uFillTx/>
                <a:latin typeface="Calibri" panose="020F0502020204030204"/>
                <a:ea typeface="+mn-ea"/>
                <a:cs typeface="+mn-cs"/>
              </a:rPr>
              <a:t>Patient demographics (N=30)</a:t>
            </a:r>
          </a:p>
        </p:txBody>
      </p:sp>
      <p:cxnSp>
        <p:nvCxnSpPr>
          <p:cNvPr id="69" name="Straight Arrow Connector 68">
            <a:extLst>
              <a:ext uri="{FF2B5EF4-FFF2-40B4-BE49-F238E27FC236}">
                <a16:creationId xmlns:a16="http://schemas.microsoft.com/office/drawing/2014/main" id="{1BA00769-B0EF-44C0-A10B-7B7B4C5A3130}"/>
              </a:ext>
            </a:extLst>
          </p:cNvPr>
          <p:cNvCxnSpPr>
            <a:cxnSpLocks/>
            <a:stCxn id="97" idx="3"/>
            <a:endCxn id="120" idx="1"/>
          </p:cNvCxnSpPr>
          <p:nvPr/>
        </p:nvCxnSpPr>
        <p:spPr>
          <a:xfrm>
            <a:off x="10574870" y="2019503"/>
            <a:ext cx="187962" cy="0"/>
          </a:xfrm>
          <a:prstGeom prst="straightConnector1">
            <a:avLst/>
          </a:prstGeom>
          <a:ln>
            <a:solidFill>
              <a:srgbClr val="3C4360"/>
            </a:solidFill>
            <a:tailEnd type="triangle"/>
          </a:ln>
        </p:spPr>
        <p:style>
          <a:lnRef idx="1">
            <a:schemeClr val="accent1"/>
          </a:lnRef>
          <a:fillRef idx="0">
            <a:schemeClr val="accent1"/>
          </a:fillRef>
          <a:effectRef idx="0">
            <a:schemeClr val="accent1"/>
          </a:effectRef>
          <a:fontRef idx="minor">
            <a:schemeClr val="tx1"/>
          </a:fontRef>
        </p:style>
      </p:cxnSp>
      <p:sp>
        <p:nvSpPr>
          <p:cNvPr id="26" name="Rectangle: Rounded Corners 25">
            <a:extLst>
              <a:ext uri="{FF2B5EF4-FFF2-40B4-BE49-F238E27FC236}">
                <a16:creationId xmlns:a16="http://schemas.microsoft.com/office/drawing/2014/main" id="{39AC6DF5-2446-41EF-8B06-BD1661BE22FF}"/>
              </a:ext>
            </a:extLst>
          </p:cNvPr>
          <p:cNvSpPr/>
          <p:nvPr/>
        </p:nvSpPr>
        <p:spPr>
          <a:xfrm>
            <a:off x="140610" y="3494260"/>
            <a:ext cx="2160000" cy="396000"/>
          </a:xfrm>
          <a:prstGeom prst="roundRect">
            <a:avLst/>
          </a:prstGeom>
          <a:solidFill>
            <a:srgbClr val="576C97"/>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US" sz="1400" b="1" dirty="0">
                <a:solidFill>
                  <a:schemeClr val="bg1"/>
                </a:solidFill>
              </a:rPr>
              <a:t>Stigma and</a:t>
            </a:r>
            <a:br>
              <a:rPr lang="en-US" sz="1400" b="1" dirty="0">
                <a:solidFill>
                  <a:schemeClr val="bg1"/>
                </a:solidFill>
              </a:rPr>
            </a:br>
            <a:r>
              <a:rPr lang="en-US" sz="1400" b="1" dirty="0">
                <a:solidFill>
                  <a:schemeClr val="bg1"/>
                </a:solidFill>
              </a:rPr>
              <a:t>personal identity</a:t>
            </a:r>
            <a:endParaRPr lang="en-GB" sz="1400" b="1" dirty="0">
              <a:solidFill>
                <a:schemeClr val="bg1"/>
              </a:solidFill>
            </a:endParaRPr>
          </a:p>
        </p:txBody>
      </p:sp>
      <p:sp>
        <p:nvSpPr>
          <p:cNvPr id="128" name="Rectangle: Rounded Corners 127">
            <a:extLst>
              <a:ext uri="{FF2B5EF4-FFF2-40B4-BE49-F238E27FC236}">
                <a16:creationId xmlns:a16="http://schemas.microsoft.com/office/drawing/2014/main" id="{4814D0F9-2480-4958-8767-28B38C7618B1}"/>
              </a:ext>
            </a:extLst>
          </p:cNvPr>
          <p:cNvSpPr/>
          <p:nvPr/>
        </p:nvSpPr>
        <p:spPr>
          <a:xfrm>
            <a:off x="140610" y="3945288"/>
            <a:ext cx="2160000" cy="558000"/>
          </a:xfrm>
          <a:prstGeom prst="roundRect">
            <a:avLst/>
          </a:prstGeom>
          <a:solidFill>
            <a:srgbClr val="677AA1">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18000" bIns="36000" rtlCol="0" anchor="ctr"/>
          <a:lstStyle/>
          <a:p>
            <a:r>
              <a:rPr lang="en-US" sz="1400" dirty="0">
                <a:solidFill>
                  <a:schemeClr val="tx1"/>
                </a:solidFill>
              </a:rPr>
              <a:t>Liberated from identifying as a “drug addict”</a:t>
            </a:r>
          </a:p>
        </p:txBody>
      </p:sp>
      <p:sp>
        <p:nvSpPr>
          <p:cNvPr id="129" name="Rectangle: Rounded Corners 128">
            <a:extLst>
              <a:ext uri="{FF2B5EF4-FFF2-40B4-BE49-F238E27FC236}">
                <a16:creationId xmlns:a16="http://schemas.microsoft.com/office/drawing/2014/main" id="{1EE3973C-986B-4562-8928-254EA83427A4}"/>
              </a:ext>
            </a:extLst>
          </p:cNvPr>
          <p:cNvSpPr/>
          <p:nvPr/>
        </p:nvSpPr>
        <p:spPr>
          <a:xfrm>
            <a:off x="140610" y="4558316"/>
            <a:ext cx="2160000" cy="558000"/>
          </a:xfrm>
          <a:prstGeom prst="roundRect">
            <a:avLst/>
          </a:prstGeom>
          <a:solidFill>
            <a:srgbClr val="677AA1">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18000" bIns="36000" rtlCol="0" anchor="ctr"/>
          <a:lstStyle/>
          <a:p>
            <a:r>
              <a:rPr lang="en-US" sz="1400" dirty="0">
                <a:solidFill>
                  <a:schemeClr val="tx1"/>
                </a:solidFill>
              </a:rPr>
              <a:t>Removal of daily reminder of addiction</a:t>
            </a:r>
            <a:endParaRPr lang="en-GB" sz="1400" dirty="0">
              <a:solidFill>
                <a:schemeClr val="tx1"/>
              </a:solidFill>
            </a:endParaRPr>
          </a:p>
        </p:txBody>
      </p:sp>
      <p:sp>
        <p:nvSpPr>
          <p:cNvPr id="144" name="Rectangle: Rounded Corners 143">
            <a:extLst>
              <a:ext uri="{FF2B5EF4-FFF2-40B4-BE49-F238E27FC236}">
                <a16:creationId xmlns:a16="http://schemas.microsoft.com/office/drawing/2014/main" id="{4EF7A26A-CEAE-4F12-B11F-67408D937C80}"/>
              </a:ext>
            </a:extLst>
          </p:cNvPr>
          <p:cNvSpPr/>
          <p:nvPr/>
        </p:nvSpPr>
        <p:spPr>
          <a:xfrm>
            <a:off x="2428690" y="3953308"/>
            <a:ext cx="2245132" cy="558000"/>
          </a:xfrm>
          <a:prstGeom prst="roundRect">
            <a:avLst/>
          </a:prstGeom>
          <a:solidFill>
            <a:srgbClr val="677AA1">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18000" bIns="36000" rtlCol="0" anchor="ctr"/>
          <a:lstStyle/>
          <a:p>
            <a:r>
              <a:rPr lang="en-US" sz="1400" dirty="0">
                <a:solidFill>
                  <a:schemeClr val="tx1"/>
                </a:solidFill>
              </a:rPr>
              <a:t>Reduced feeling of being tied to the clinic</a:t>
            </a:r>
          </a:p>
        </p:txBody>
      </p:sp>
      <p:sp>
        <p:nvSpPr>
          <p:cNvPr id="145" name="Rectangle: Rounded Corners 144">
            <a:extLst>
              <a:ext uri="{FF2B5EF4-FFF2-40B4-BE49-F238E27FC236}">
                <a16:creationId xmlns:a16="http://schemas.microsoft.com/office/drawing/2014/main" id="{69F3F88E-DADD-4CBD-A3A7-26EF67AE4A3C}"/>
              </a:ext>
            </a:extLst>
          </p:cNvPr>
          <p:cNvSpPr/>
          <p:nvPr/>
        </p:nvSpPr>
        <p:spPr>
          <a:xfrm>
            <a:off x="2428690" y="4566337"/>
            <a:ext cx="2245132" cy="558000"/>
          </a:xfrm>
          <a:prstGeom prst="roundRect">
            <a:avLst/>
          </a:prstGeom>
          <a:solidFill>
            <a:srgbClr val="677AA1">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18000" bIns="36000" rtlCol="0" anchor="ctr"/>
          <a:lstStyle/>
          <a:p>
            <a:r>
              <a:rPr lang="en-US" sz="1400" dirty="0">
                <a:solidFill>
                  <a:schemeClr val="tx1"/>
                </a:solidFill>
              </a:rPr>
              <a:t>Ability to travel without fear or need to arrange treatment</a:t>
            </a:r>
          </a:p>
        </p:txBody>
      </p:sp>
      <p:sp>
        <p:nvSpPr>
          <p:cNvPr id="147" name="Rectangle: Rounded Corners 146">
            <a:extLst>
              <a:ext uri="{FF2B5EF4-FFF2-40B4-BE49-F238E27FC236}">
                <a16:creationId xmlns:a16="http://schemas.microsoft.com/office/drawing/2014/main" id="{6F6D5C05-F99E-4471-A5A1-01C5F9B4E3C3}"/>
              </a:ext>
            </a:extLst>
          </p:cNvPr>
          <p:cNvSpPr/>
          <p:nvPr/>
        </p:nvSpPr>
        <p:spPr>
          <a:xfrm>
            <a:off x="2428690" y="5179366"/>
            <a:ext cx="2245132" cy="558000"/>
          </a:xfrm>
          <a:prstGeom prst="roundRect">
            <a:avLst/>
          </a:prstGeom>
          <a:solidFill>
            <a:srgbClr val="677AA1">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18000" bIns="36000" rtlCol="0" anchor="ctr"/>
          <a:lstStyle/>
          <a:p>
            <a:r>
              <a:rPr lang="en-US" sz="1400" dirty="0">
                <a:solidFill>
                  <a:schemeClr val="tx1"/>
                </a:solidFill>
              </a:rPr>
              <a:t>More freedom and control of daily life</a:t>
            </a:r>
          </a:p>
        </p:txBody>
      </p:sp>
      <p:sp>
        <p:nvSpPr>
          <p:cNvPr id="148" name="Rectangle: Rounded Corners 147">
            <a:extLst>
              <a:ext uri="{FF2B5EF4-FFF2-40B4-BE49-F238E27FC236}">
                <a16:creationId xmlns:a16="http://schemas.microsoft.com/office/drawing/2014/main" id="{DFF0F50D-828E-4493-8889-1DA5E6CC6BB8}"/>
              </a:ext>
            </a:extLst>
          </p:cNvPr>
          <p:cNvSpPr/>
          <p:nvPr/>
        </p:nvSpPr>
        <p:spPr>
          <a:xfrm>
            <a:off x="4796750" y="3962724"/>
            <a:ext cx="2160000" cy="558000"/>
          </a:xfrm>
          <a:prstGeom prst="roundRect">
            <a:avLst/>
          </a:prstGeom>
          <a:solidFill>
            <a:srgbClr val="AFABAB">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18000" bIns="36000" rtlCol="0" anchor="ctr"/>
          <a:lstStyle/>
          <a:p>
            <a:pPr algn="l"/>
            <a:r>
              <a:rPr lang="en-US" sz="1400" dirty="0">
                <a:solidFill>
                  <a:schemeClr val="tx1"/>
                </a:solidFill>
              </a:rPr>
              <a:t>Disruption of daily routine</a:t>
            </a:r>
          </a:p>
        </p:txBody>
      </p:sp>
      <p:sp>
        <p:nvSpPr>
          <p:cNvPr id="149" name="Rectangle: Rounded Corners 148">
            <a:extLst>
              <a:ext uri="{FF2B5EF4-FFF2-40B4-BE49-F238E27FC236}">
                <a16:creationId xmlns:a16="http://schemas.microsoft.com/office/drawing/2014/main" id="{EE8CE604-B02C-4300-8D7A-CDAFBB8357A7}"/>
              </a:ext>
            </a:extLst>
          </p:cNvPr>
          <p:cNvSpPr/>
          <p:nvPr/>
        </p:nvSpPr>
        <p:spPr>
          <a:xfrm>
            <a:off x="4796750" y="5266185"/>
            <a:ext cx="2160000" cy="856687"/>
          </a:xfrm>
          <a:prstGeom prst="roundRect">
            <a:avLst>
              <a:gd name="adj" fmla="val 9663"/>
            </a:avLst>
          </a:prstGeom>
          <a:solidFill>
            <a:srgbClr val="AFABAB">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18000" bIns="36000" rtlCol="0" anchor="ctr"/>
          <a:lstStyle/>
          <a:p>
            <a:pPr algn="l"/>
            <a:r>
              <a:rPr lang="en-US" sz="1400" dirty="0">
                <a:solidFill>
                  <a:schemeClr val="tx1"/>
                </a:solidFill>
              </a:rPr>
              <a:t>Loss of connection made controlling addiction</a:t>
            </a:r>
            <a:br>
              <a:rPr lang="en-US" sz="1400" dirty="0">
                <a:solidFill>
                  <a:schemeClr val="tx1"/>
                </a:solidFill>
              </a:rPr>
            </a:br>
            <a:r>
              <a:rPr lang="en-US" sz="1400" dirty="0">
                <a:solidFill>
                  <a:schemeClr val="tx1"/>
                </a:solidFill>
              </a:rPr>
              <a:t>more difficult</a:t>
            </a:r>
          </a:p>
        </p:txBody>
      </p:sp>
      <p:sp>
        <p:nvSpPr>
          <p:cNvPr id="150" name="Rectangle: Rounded Corners 149">
            <a:extLst>
              <a:ext uri="{FF2B5EF4-FFF2-40B4-BE49-F238E27FC236}">
                <a16:creationId xmlns:a16="http://schemas.microsoft.com/office/drawing/2014/main" id="{327BBE73-B83C-4252-87DC-14BD86BC2F5D}"/>
              </a:ext>
            </a:extLst>
          </p:cNvPr>
          <p:cNvSpPr/>
          <p:nvPr/>
        </p:nvSpPr>
        <p:spPr>
          <a:xfrm>
            <a:off x="7096037" y="3956605"/>
            <a:ext cx="2160000" cy="558000"/>
          </a:xfrm>
          <a:prstGeom prst="roundRect">
            <a:avLst/>
          </a:prstGeom>
          <a:solidFill>
            <a:srgbClr val="AFABAB">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18000" bIns="36000" rtlCol="0" anchor="ctr"/>
          <a:lstStyle/>
          <a:p>
            <a:pPr algn="l"/>
            <a:r>
              <a:rPr lang="en-US" sz="1400" dirty="0">
                <a:solidFill>
                  <a:schemeClr val="tx1"/>
                </a:solidFill>
              </a:rPr>
              <a:t>Less feeling of control over personal dosing</a:t>
            </a:r>
          </a:p>
        </p:txBody>
      </p:sp>
      <p:sp>
        <p:nvSpPr>
          <p:cNvPr id="151" name="Rectangle: Rounded Corners 150">
            <a:extLst>
              <a:ext uri="{FF2B5EF4-FFF2-40B4-BE49-F238E27FC236}">
                <a16:creationId xmlns:a16="http://schemas.microsoft.com/office/drawing/2014/main" id="{656F63AE-AE13-482C-8E67-CBBF1068D334}"/>
              </a:ext>
            </a:extLst>
          </p:cNvPr>
          <p:cNvSpPr/>
          <p:nvPr/>
        </p:nvSpPr>
        <p:spPr>
          <a:xfrm>
            <a:off x="7096037" y="4575230"/>
            <a:ext cx="2160000" cy="636449"/>
          </a:xfrm>
          <a:prstGeom prst="roundRect">
            <a:avLst/>
          </a:prstGeom>
          <a:solidFill>
            <a:srgbClr val="AFABAB">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18000" bIns="36000" rtlCol="0" anchor="ctr"/>
          <a:lstStyle/>
          <a:p>
            <a:pPr algn="l"/>
            <a:r>
              <a:rPr lang="en-US" sz="1400" dirty="0">
                <a:solidFill>
                  <a:schemeClr val="tx1"/>
                </a:solidFill>
              </a:rPr>
              <a:t>Gap in clear patient information about</a:t>
            </a:r>
            <a:br>
              <a:rPr lang="en-US" sz="1400" dirty="0">
                <a:solidFill>
                  <a:schemeClr val="tx1"/>
                </a:solidFill>
              </a:rPr>
            </a:br>
            <a:r>
              <a:rPr lang="en-US" sz="1400" dirty="0">
                <a:solidFill>
                  <a:schemeClr val="tx1"/>
                </a:solidFill>
              </a:rPr>
              <a:t>stopping PRB </a:t>
            </a:r>
            <a:r>
              <a:rPr lang="en-US" sz="1400" dirty="0" err="1">
                <a:solidFill>
                  <a:schemeClr val="tx1"/>
                </a:solidFill>
              </a:rPr>
              <a:t>recognised</a:t>
            </a:r>
            <a:endParaRPr lang="en-US" sz="1400" strike="sngStrike" dirty="0">
              <a:solidFill>
                <a:srgbClr val="FF0000"/>
              </a:solidFill>
            </a:endParaRPr>
          </a:p>
        </p:txBody>
      </p:sp>
      <p:sp>
        <p:nvSpPr>
          <p:cNvPr id="152" name="Rectangle: Rounded Corners 151">
            <a:extLst>
              <a:ext uri="{FF2B5EF4-FFF2-40B4-BE49-F238E27FC236}">
                <a16:creationId xmlns:a16="http://schemas.microsoft.com/office/drawing/2014/main" id="{F8537208-1194-4A6C-A227-6FCA7F24BB0A}"/>
              </a:ext>
            </a:extLst>
          </p:cNvPr>
          <p:cNvSpPr/>
          <p:nvPr/>
        </p:nvSpPr>
        <p:spPr>
          <a:xfrm>
            <a:off x="7096037" y="5266185"/>
            <a:ext cx="2160000" cy="856687"/>
          </a:xfrm>
          <a:prstGeom prst="roundRect">
            <a:avLst>
              <a:gd name="adj" fmla="val 10208"/>
            </a:avLst>
          </a:prstGeom>
          <a:solidFill>
            <a:srgbClr val="AFABAB">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18000" bIns="36000" rtlCol="0" anchor="ctr"/>
          <a:lstStyle/>
          <a:p>
            <a:pPr algn="l"/>
            <a:r>
              <a:rPr lang="en-US" sz="1400" dirty="0">
                <a:solidFill>
                  <a:schemeClr val="tx1"/>
                </a:solidFill>
              </a:rPr>
              <a:t>Reduced ability to sell takeaway SL buprenorphine doses to generate </a:t>
            </a:r>
            <a:r>
              <a:rPr lang="en-US" sz="1400" dirty="0" err="1">
                <a:solidFill>
                  <a:schemeClr val="tx1"/>
                </a:solidFill>
              </a:rPr>
              <a:t>income</a:t>
            </a:r>
            <a:r>
              <a:rPr lang="en-US" sz="1400" baseline="30000" dirty="0" err="1">
                <a:solidFill>
                  <a:schemeClr val="tx1"/>
                </a:solidFill>
              </a:rPr>
              <a:t>e</a:t>
            </a:r>
            <a:r>
              <a:rPr lang="en-US" sz="1400" dirty="0">
                <a:solidFill>
                  <a:schemeClr val="tx1"/>
                </a:solidFill>
              </a:rPr>
              <a:t> </a:t>
            </a:r>
          </a:p>
        </p:txBody>
      </p:sp>
      <p:cxnSp>
        <p:nvCxnSpPr>
          <p:cNvPr id="153" name="Straight Connector 152">
            <a:extLst>
              <a:ext uri="{FF2B5EF4-FFF2-40B4-BE49-F238E27FC236}">
                <a16:creationId xmlns:a16="http://schemas.microsoft.com/office/drawing/2014/main" id="{BF117A78-2D29-4270-B5A5-D7319898CFD4}"/>
              </a:ext>
            </a:extLst>
          </p:cNvPr>
          <p:cNvCxnSpPr>
            <a:cxnSpLocks/>
          </p:cNvCxnSpPr>
          <p:nvPr/>
        </p:nvCxnSpPr>
        <p:spPr>
          <a:xfrm>
            <a:off x="9388821" y="3108541"/>
            <a:ext cx="0" cy="3249631"/>
          </a:xfrm>
          <a:prstGeom prst="line">
            <a:avLst/>
          </a:prstGeom>
          <a:ln w="31750" cap="rnd">
            <a:solidFill>
              <a:srgbClr val="7030A0">
                <a:alpha val="30000"/>
              </a:srgbClr>
            </a:solidFill>
            <a:prstDash val="sysDot"/>
            <a:round/>
          </a:ln>
        </p:spPr>
        <p:style>
          <a:lnRef idx="1">
            <a:schemeClr val="accent1"/>
          </a:lnRef>
          <a:fillRef idx="0">
            <a:schemeClr val="accent1"/>
          </a:fillRef>
          <a:effectRef idx="0">
            <a:schemeClr val="accent1"/>
          </a:effectRef>
          <a:fontRef idx="minor">
            <a:schemeClr val="tx1"/>
          </a:fontRef>
        </p:style>
      </p:cxnSp>
      <p:grpSp>
        <p:nvGrpSpPr>
          <p:cNvPr id="7" name="Group 6">
            <a:extLst>
              <a:ext uri="{FF2B5EF4-FFF2-40B4-BE49-F238E27FC236}">
                <a16:creationId xmlns:a16="http://schemas.microsoft.com/office/drawing/2014/main" id="{F7860A04-F97E-4F0B-B329-BD954E51C665}"/>
              </a:ext>
            </a:extLst>
          </p:cNvPr>
          <p:cNvGrpSpPr/>
          <p:nvPr/>
        </p:nvGrpSpPr>
        <p:grpSpPr>
          <a:xfrm>
            <a:off x="5981222" y="1158833"/>
            <a:ext cx="1077098" cy="579666"/>
            <a:chOff x="6192017" y="1203011"/>
            <a:chExt cx="1077098" cy="579666"/>
          </a:xfrm>
        </p:grpSpPr>
        <p:pic>
          <p:nvPicPr>
            <p:cNvPr id="11" name="Picture 10" descr="Icon&#10;&#10;Description automatically generated">
              <a:extLst>
                <a:ext uri="{FF2B5EF4-FFF2-40B4-BE49-F238E27FC236}">
                  <a16:creationId xmlns:a16="http://schemas.microsoft.com/office/drawing/2014/main" id="{BD00FA01-F25A-4FE5-B0E9-F2C1D3391EEB}"/>
                </a:ext>
              </a:extLst>
            </p:cNvPr>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6689449" y="1203011"/>
              <a:ext cx="579666" cy="579666"/>
            </a:xfrm>
            <a:prstGeom prst="rect">
              <a:avLst/>
            </a:prstGeom>
          </p:spPr>
        </p:pic>
        <p:pic>
          <p:nvPicPr>
            <p:cNvPr id="22" name="Picture 21" descr="Icon&#10;&#10;Description automatically generated">
              <a:extLst>
                <a:ext uri="{FF2B5EF4-FFF2-40B4-BE49-F238E27FC236}">
                  <a16:creationId xmlns:a16="http://schemas.microsoft.com/office/drawing/2014/main" id="{B89302A0-A022-456C-9162-A9AECC53DACC}"/>
                </a:ext>
              </a:extLst>
            </p:cNvPr>
            <p:cNvPicPr>
              <a:picLocks noChangeAspect="1"/>
            </p:cNvPicPr>
            <p:nvPr/>
          </p:nvPicPr>
          <p:blipFill>
            <a:blip r:embed="rId20">
              <a:extLst>
                <a:ext uri="{28A0092B-C50C-407E-A947-70E740481C1C}">
                  <a14:useLocalDpi xmlns:a14="http://schemas.microsoft.com/office/drawing/2010/main" val="0"/>
                </a:ext>
              </a:extLst>
            </a:blip>
            <a:stretch>
              <a:fillRect/>
            </a:stretch>
          </p:blipFill>
          <p:spPr>
            <a:xfrm>
              <a:off x="6192017" y="1203011"/>
              <a:ext cx="579666" cy="579666"/>
            </a:xfrm>
            <a:prstGeom prst="rect">
              <a:avLst/>
            </a:prstGeom>
          </p:spPr>
        </p:pic>
        <p:sp>
          <p:nvSpPr>
            <p:cNvPr id="125" name="Rectangle: Rounded Corners 124">
              <a:extLst>
                <a:ext uri="{FF2B5EF4-FFF2-40B4-BE49-F238E27FC236}">
                  <a16:creationId xmlns:a16="http://schemas.microsoft.com/office/drawing/2014/main" id="{BD280109-4A7C-47F9-8452-C50FEC738786}"/>
                </a:ext>
              </a:extLst>
            </p:cNvPr>
            <p:cNvSpPr/>
            <p:nvPr/>
          </p:nvSpPr>
          <p:spPr>
            <a:xfrm>
              <a:off x="6239920" y="1287513"/>
              <a:ext cx="545335" cy="31283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rgbClr val="3C4360"/>
                  </a:solidFill>
                  <a:latin typeface="Calibri" panose="020F0502020204030204"/>
                </a:rPr>
                <a:t>14</a:t>
              </a:r>
            </a:p>
          </p:txBody>
        </p:sp>
        <p:sp>
          <p:nvSpPr>
            <p:cNvPr id="126" name="Rectangle: Rounded Corners 125">
              <a:extLst>
                <a:ext uri="{FF2B5EF4-FFF2-40B4-BE49-F238E27FC236}">
                  <a16:creationId xmlns:a16="http://schemas.microsoft.com/office/drawing/2014/main" id="{9D72116A-872A-4797-95BD-29C9029474E3}"/>
                </a:ext>
              </a:extLst>
            </p:cNvPr>
            <p:cNvSpPr/>
            <p:nvPr/>
          </p:nvSpPr>
          <p:spPr>
            <a:xfrm>
              <a:off x="6636158" y="1392621"/>
              <a:ext cx="545335" cy="31283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rgbClr val="3C4360"/>
                  </a:solidFill>
                  <a:latin typeface="Calibri" panose="020F0502020204030204"/>
                </a:rPr>
                <a:t>16</a:t>
              </a:r>
            </a:p>
          </p:txBody>
        </p:sp>
      </p:grpSp>
      <p:grpSp>
        <p:nvGrpSpPr>
          <p:cNvPr id="29" name="Group 28">
            <a:extLst>
              <a:ext uri="{FF2B5EF4-FFF2-40B4-BE49-F238E27FC236}">
                <a16:creationId xmlns:a16="http://schemas.microsoft.com/office/drawing/2014/main" id="{7A5687F7-9BEB-4094-A253-A24FC18D10C7}"/>
              </a:ext>
            </a:extLst>
          </p:cNvPr>
          <p:cNvGrpSpPr/>
          <p:nvPr/>
        </p:nvGrpSpPr>
        <p:grpSpPr>
          <a:xfrm>
            <a:off x="9092821" y="1120782"/>
            <a:ext cx="1551893" cy="1797442"/>
            <a:chOff x="9057311" y="1120782"/>
            <a:chExt cx="1551893" cy="1797442"/>
          </a:xfrm>
        </p:grpSpPr>
        <p:sp>
          <p:nvSpPr>
            <p:cNvPr id="97" name="Rectangle: Rounded Corners 96">
              <a:extLst>
                <a:ext uri="{FF2B5EF4-FFF2-40B4-BE49-F238E27FC236}">
                  <a16:creationId xmlns:a16="http://schemas.microsoft.com/office/drawing/2014/main" id="{CAD60E4F-5A0C-45D5-80EE-DF5C3C0B540D}"/>
                </a:ext>
              </a:extLst>
            </p:cNvPr>
            <p:cNvSpPr/>
            <p:nvPr/>
          </p:nvSpPr>
          <p:spPr>
            <a:xfrm>
              <a:off x="9128142" y="1120782"/>
              <a:ext cx="1411218" cy="1797442"/>
            </a:xfrm>
            <a:prstGeom prst="roundRect">
              <a:avLst>
                <a:gd name="adj" fmla="val 7872"/>
              </a:avLst>
            </a:prstGeom>
            <a:solidFill>
              <a:srgbClr val="576C97"/>
            </a:solidFill>
          </p:spPr>
          <p:style>
            <a:lnRef idx="2">
              <a:schemeClr val="accent1">
                <a:shade val="50000"/>
              </a:schemeClr>
            </a:lnRef>
            <a:fillRef idx="1">
              <a:schemeClr val="accent1"/>
            </a:fillRef>
            <a:effectRef idx="0">
              <a:schemeClr val="accent1"/>
            </a:effectRef>
            <a:fontRef idx="minor">
              <a:schemeClr val="lt1"/>
            </a:fontRef>
          </p:style>
          <p:txBody>
            <a:bodyPr rtlCol="0" anchor="b"/>
            <a:lstStyle/>
            <a:p>
              <a:pPr marR="0" lvl="0" indent="0" algn="ctr" defTabSz="914400" rtl="0" eaLnBrk="1" fontAlgn="auto" latinLnBrk="0" hangingPunct="1">
                <a:lnSpc>
                  <a:spcPct val="100000"/>
                </a:lnSpc>
                <a:spcBef>
                  <a:spcPts val="600"/>
                </a:spcBef>
                <a:spcAft>
                  <a:spcPts val="0"/>
                </a:spcAft>
                <a:buClrTx/>
                <a:buSzTx/>
                <a:buFontTx/>
                <a:buNone/>
                <a:tabLst/>
                <a:defRPr/>
              </a:pPr>
              <a:endParaRPr kumimoji="0" lang="en-US" sz="1400" b="1" i="0" u="none" strike="noStrike" kern="1200" cap="none" spc="0" normalizeH="0" baseline="30000" noProof="0" dirty="0">
                <a:ln>
                  <a:noFill/>
                </a:ln>
                <a:solidFill>
                  <a:prstClr val="white"/>
                </a:solidFill>
                <a:effectLst/>
                <a:uLnTx/>
                <a:uFillTx/>
                <a:latin typeface="Calibri" panose="020F0502020204030204"/>
                <a:ea typeface="+mn-ea"/>
                <a:cs typeface="+mn-cs"/>
              </a:endParaRPr>
            </a:p>
          </p:txBody>
        </p:sp>
        <p:sp>
          <p:nvSpPr>
            <p:cNvPr id="154" name="Rectangle: Rounded Corners 153">
              <a:extLst>
                <a:ext uri="{FF2B5EF4-FFF2-40B4-BE49-F238E27FC236}">
                  <a16:creationId xmlns:a16="http://schemas.microsoft.com/office/drawing/2014/main" id="{E9B43C05-7ED2-4665-BBFC-B4AC36C0B955}"/>
                </a:ext>
              </a:extLst>
            </p:cNvPr>
            <p:cNvSpPr/>
            <p:nvPr/>
          </p:nvSpPr>
          <p:spPr>
            <a:xfrm>
              <a:off x="9057311" y="1946898"/>
              <a:ext cx="1551893" cy="599767"/>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R="0" lvl="0" indent="0" algn="ctr" defTabSz="914400" rtl="0" eaLnBrk="1" fontAlgn="auto" latinLnBrk="0" hangingPunct="1">
                <a:lnSpc>
                  <a:spcPct val="100000"/>
                </a:lnSpc>
                <a:spcBef>
                  <a:spcPts val="600"/>
                </a:spcBef>
                <a:spcAft>
                  <a:spcPts val="0"/>
                </a:spcAft>
                <a:buClrTx/>
                <a:buSzTx/>
                <a:buFontTx/>
                <a:buNone/>
                <a:tabLst/>
                <a:defRPr/>
              </a:pPr>
              <a:r>
                <a:rPr lang="en-US" sz="1400" b="1" dirty="0">
                  <a:solidFill>
                    <a:prstClr val="white"/>
                  </a:solidFill>
                  <a:latin typeface="Calibri" panose="020F0502020204030204"/>
                </a:rPr>
                <a:t>Monthly </a:t>
              </a:r>
              <a:r>
                <a:rPr lang="en-US" sz="1400" b="1" dirty="0" err="1">
                  <a:solidFill>
                    <a:prstClr val="white"/>
                  </a:solidFill>
                  <a:latin typeface="Calibri" panose="020F0502020204030204"/>
                </a:rPr>
                <a:t>PRB</a:t>
              </a:r>
              <a:r>
                <a:rPr lang="en-US" sz="1400" b="1" baseline="30000" dirty="0" err="1">
                  <a:solidFill>
                    <a:prstClr val="white"/>
                  </a:solidFill>
                  <a:latin typeface="Calibri" panose="020F0502020204030204"/>
                </a:rPr>
                <a:t>c</a:t>
              </a:r>
              <a:endParaRPr kumimoji="0" lang="en-US" sz="1400" b="1" i="0" u="none" strike="noStrike" kern="1200" cap="none" spc="0" normalizeH="0" baseline="30000" noProof="0" dirty="0">
                <a:ln>
                  <a:noFill/>
                </a:ln>
                <a:solidFill>
                  <a:prstClr val="white"/>
                </a:solidFill>
                <a:effectLst/>
                <a:uLnTx/>
                <a:uFillTx/>
                <a:latin typeface="Calibri" panose="020F0502020204030204"/>
                <a:ea typeface="+mn-ea"/>
                <a:cs typeface="+mn-cs"/>
              </a:endParaRPr>
            </a:p>
            <a:p>
              <a:pPr marR="0" lvl="0" indent="0" algn="ctr" defTabSz="914400" rtl="0" eaLnBrk="1" fontAlgn="auto" latinLnBrk="0" hangingPunct="1">
                <a:lnSpc>
                  <a:spcPct val="100000"/>
                </a:lnSpc>
                <a:spcAft>
                  <a:spcPts val="0"/>
                </a:spcAft>
                <a:buClrTx/>
                <a:buSzTx/>
                <a:buFontTx/>
                <a:buNone/>
                <a:tabLst/>
                <a:defRPr/>
              </a:pPr>
              <a:r>
                <a:rPr lang="en-US" sz="1200" b="1" dirty="0">
                  <a:solidFill>
                    <a:prstClr val="white"/>
                  </a:solidFill>
                  <a:latin typeface="Calibri" panose="020F0502020204030204"/>
                </a:rPr>
                <a:t>(~33% started on weekly PRB and moved to monthly)</a:t>
              </a:r>
              <a:endParaRPr kumimoji="0" lang="en-US" sz="1200" b="1" i="0" u="none" strike="noStrike" kern="1200" cap="none" spc="0" normalizeH="0" noProof="0" dirty="0">
                <a:ln>
                  <a:noFill/>
                </a:ln>
                <a:solidFill>
                  <a:prstClr val="white"/>
                </a:solidFill>
                <a:effectLst/>
                <a:uLnTx/>
                <a:uFillTx/>
                <a:latin typeface="Calibri" panose="020F0502020204030204"/>
                <a:ea typeface="+mn-ea"/>
                <a:cs typeface="+mn-cs"/>
              </a:endParaRPr>
            </a:p>
          </p:txBody>
        </p:sp>
        <p:pic>
          <p:nvPicPr>
            <p:cNvPr id="55" name="Picture 54" descr="Icon&#10;&#10;Description automatically generated">
              <a:extLst>
                <a:ext uri="{FF2B5EF4-FFF2-40B4-BE49-F238E27FC236}">
                  <a16:creationId xmlns:a16="http://schemas.microsoft.com/office/drawing/2014/main" id="{67A05F37-891A-433F-92BF-5CF1436FB830}"/>
                </a:ext>
              </a:extLst>
            </p:cNvPr>
            <p:cNvPicPr>
              <a:picLocks noChangeAspect="1"/>
            </p:cNvPicPr>
            <p:nvPr/>
          </p:nvPicPr>
          <p:blipFill>
            <a:blip r:embed="rId21">
              <a:extLst>
                <a:ext uri="{28A0092B-C50C-407E-A947-70E740481C1C}">
                  <a14:useLocalDpi xmlns:a14="http://schemas.microsoft.com/office/drawing/2010/main" val="0"/>
                </a:ext>
              </a:extLst>
            </a:blip>
            <a:stretch>
              <a:fillRect/>
            </a:stretch>
          </p:blipFill>
          <p:spPr>
            <a:xfrm rot="1746771">
              <a:off x="9995955" y="1500903"/>
              <a:ext cx="356536" cy="356536"/>
            </a:xfrm>
            <a:prstGeom prst="rect">
              <a:avLst/>
            </a:prstGeom>
          </p:spPr>
        </p:pic>
        <p:pic>
          <p:nvPicPr>
            <p:cNvPr id="60" name="Picture 59" descr="Icon&#10;&#10;Description automatically generated">
              <a:extLst>
                <a:ext uri="{FF2B5EF4-FFF2-40B4-BE49-F238E27FC236}">
                  <a16:creationId xmlns:a16="http://schemas.microsoft.com/office/drawing/2014/main" id="{FEB9AF87-23AA-44A2-9505-F988A9E7CB27}"/>
                </a:ext>
              </a:extLst>
            </p:cNvPr>
            <p:cNvPicPr>
              <a:picLocks noChangeAspect="1"/>
            </p:cNvPicPr>
            <p:nvPr/>
          </p:nvPicPr>
          <p:blipFill>
            <a:blip r:embed="rId22">
              <a:extLst>
                <a:ext uri="{28A0092B-C50C-407E-A947-70E740481C1C}">
                  <a14:useLocalDpi xmlns:a14="http://schemas.microsoft.com/office/drawing/2010/main" val="0"/>
                </a:ext>
              </a:extLst>
            </a:blip>
            <a:stretch>
              <a:fillRect/>
            </a:stretch>
          </p:blipFill>
          <p:spPr>
            <a:xfrm>
              <a:off x="9348484" y="1364094"/>
              <a:ext cx="639337" cy="639337"/>
            </a:xfrm>
            <a:prstGeom prst="rect">
              <a:avLst/>
            </a:prstGeom>
          </p:spPr>
        </p:pic>
      </p:grpSp>
      <p:sp>
        <p:nvSpPr>
          <p:cNvPr id="156" name="Rectangle: Rounded Corners 155">
            <a:extLst>
              <a:ext uri="{FF2B5EF4-FFF2-40B4-BE49-F238E27FC236}">
                <a16:creationId xmlns:a16="http://schemas.microsoft.com/office/drawing/2014/main" id="{8CC7D021-7A0F-42BE-B1CB-ECA4B7529238}"/>
              </a:ext>
            </a:extLst>
          </p:cNvPr>
          <p:cNvSpPr/>
          <p:nvPr/>
        </p:nvSpPr>
        <p:spPr>
          <a:xfrm>
            <a:off x="140610" y="5784373"/>
            <a:ext cx="2160000" cy="558000"/>
          </a:xfrm>
          <a:prstGeom prst="roundRect">
            <a:avLst/>
          </a:prstGeom>
          <a:solidFill>
            <a:srgbClr val="677AA1">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18000" bIns="36000" rtlCol="0" anchor="ctr"/>
          <a:lstStyle/>
          <a:p>
            <a:r>
              <a:rPr lang="en-US" sz="1400" dirty="0">
                <a:solidFill>
                  <a:schemeClr val="tx1"/>
                </a:solidFill>
              </a:rPr>
              <a:t>More time/opportunities for new activities  </a:t>
            </a:r>
            <a:endParaRPr lang="en-GB" sz="1400" dirty="0">
              <a:solidFill>
                <a:schemeClr val="tx1"/>
              </a:solidFill>
            </a:endParaRPr>
          </a:p>
        </p:txBody>
      </p:sp>
      <p:sp>
        <p:nvSpPr>
          <p:cNvPr id="157" name="Rectangle: Rounded Corners 156">
            <a:extLst>
              <a:ext uri="{FF2B5EF4-FFF2-40B4-BE49-F238E27FC236}">
                <a16:creationId xmlns:a16="http://schemas.microsoft.com/office/drawing/2014/main" id="{F63FA76B-E02A-4BA8-9862-F416368B82E5}"/>
              </a:ext>
            </a:extLst>
          </p:cNvPr>
          <p:cNvSpPr/>
          <p:nvPr/>
        </p:nvSpPr>
        <p:spPr>
          <a:xfrm>
            <a:off x="2428690" y="5792393"/>
            <a:ext cx="2245132" cy="558000"/>
          </a:xfrm>
          <a:prstGeom prst="roundRect">
            <a:avLst/>
          </a:prstGeom>
          <a:solidFill>
            <a:srgbClr val="677AA1">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18000" bIns="36000" rtlCol="0" anchor="ctr"/>
          <a:lstStyle/>
          <a:p>
            <a:r>
              <a:rPr lang="en-US" sz="1400" dirty="0">
                <a:solidFill>
                  <a:schemeClr val="tx1"/>
                </a:solidFill>
              </a:rPr>
              <a:t>More time for family/ work/study/volunteering</a:t>
            </a:r>
          </a:p>
        </p:txBody>
      </p:sp>
      <p:sp>
        <p:nvSpPr>
          <p:cNvPr id="160" name="Rectangle: Rounded Corners 159">
            <a:extLst>
              <a:ext uri="{FF2B5EF4-FFF2-40B4-BE49-F238E27FC236}">
                <a16:creationId xmlns:a16="http://schemas.microsoft.com/office/drawing/2014/main" id="{D70B94BB-DBAE-450E-89BC-C38D7BD2520D}"/>
              </a:ext>
            </a:extLst>
          </p:cNvPr>
          <p:cNvSpPr/>
          <p:nvPr/>
        </p:nvSpPr>
        <p:spPr>
          <a:xfrm>
            <a:off x="4796750" y="4575231"/>
            <a:ext cx="2160000" cy="636448"/>
          </a:xfrm>
          <a:prstGeom prst="roundRect">
            <a:avLst/>
          </a:prstGeom>
          <a:solidFill>
            <a:srgbClr val="AFABAB">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18000" bIns="36000" rtlCol="0" anchor="ctr"/>
          <a:lstStyle/>
          <a:p>
            <a:pPr algn="l"/>
            <a:r>
              <a:rPr lang="en-US" sz="1400" dirty="0">
                <a:solidFill>
                  <a:schemeClr val="tx1"/>
                </a:solidFill>
              </a:rPr>
              <a:t>Reduced social support and connection at clinics</a:t>
            </a:r>
          </a:p>
        </p:txBody>
      </p:sp>
      <p:sp>
        <p:nvSpPr>
          <p:cNvPr id="161" name="Rectangle: Rounded Corners 160">
            <a:extLst>
              <a:ext uri="{FF2B5EF4-FFF2-40B4-BE49-F238E27FC236}">
                <a16:creationId xmlns:a16="http://schemas.microsoft.com/office/drawing/2014/main" id="{E7574E74-CA4D-4D17-BD15-3CCBDD2BED54}"/>
              </a:ext>
            </a:extLst>
          </p:cNvPr>
          <p:cNvSpPr/>
          <p:nvPr/>
        </p:nvSpPr>
        <p:spPr>
          <a:xfrm>
            <a:off x="140610" y="5171344"/>
            <a:ext cx="2160000" cy="558000"/>
          </a:xfrm>
          <a:prstGeom prst="roundRect">
            <a:avLst/>
          </a:prstGeom>
          <a:solidFill>
            <a:srgbClr val="677AA1">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18000" bIns="36000" rtlCol="0" anchor="ctr"/>
          <a:lstStyle/>
          <a:p>
            <a:r>
              <a:rPr lang="en-US" sz="1400" dirty="0">
                <a:solidFill>
                  <a:schemeClr val="tx1"/>
                </a:solidFill>
              </a:rPr>
              <a:t>Reduced risk of </a:t>
            </a:r>
            <a:r>
              <a:rPr lang="en-US" sz="1400" dirty="0" err="1">
                <a:solidFill>
                  <a:schemeClr val="tx1"/>
                </a:solidFill>
              </a:rPr>
              <a:t>stigmatising</a:t>
            </a:r>
            <a:r>
              <a:rPr lang="en-US" sz="1400" dirty="0">
                <a:solidFill>
                  <a:schemeClr val="tx1"/>
                </a:solidFill>
              </a:rPr>
              <a:t> interactions at clinics</a:t>
            </a:r>
            <a:endParaRPr lang="en-GB" sz="1400" dirty="0">
              <a:solidFill>
                <a:schemeClr val="tx1"/>
              </a:solidFill>
            </a:endParaRPr>
          </a:p>
        </p:txBody>
      </p:sp>
      <p:sp>
        <p:nvSpPr>
          <p:cNvPr id="162" name="TextBox 161">
            <a:extLst>
              <a:ext uri="{FF2B5EF4-FFF2-40B4-BE49-F238E27FC236}">
                <a16:creationId xmlns:a16="http://schemas.microsoft.com/office/drawing/2014/main" id="{9A6930BD-6A6D-4050-BBE8-019E33424C05}"/>
              </a:ext>
            </a:extLst>
          </p:cNvPr>
          <p:cNvSpPr txBox="1"/>
          <p:nvPr/>
        </p:nvSpPr>
        <p:spPr>
          <a:xfrm>
            <a:off x="9923198" y="3175264"/>
            <a:ext cx="1762666" cy="338554"/>
          </a:xfrm>
          <a:prstGeom prst="rect">
            <a:avLst/>
          </a:prstGeom>
          <a:noFill/>
        </p:spPr>
        <p:txBody>
          <a:bodyPr wrap="square" rtlCol="0">
            <a:spAutoFit/>
          </a:bodyPr>
          <a:lstStyle/>
          <a:p>
            <a:pPr algn="ctr"/>
            <a:r>
              <a:rPr lang="en-US" sz="1600" b="1" dirty="0">
                <a:solidFill>
                  <a:srgbClr val="3C4360"/>
                </a:solidFill>
                <a:latin typeface="Calibri" panose="020F0502020204030204"/>
              </a:rPr>
              <a:t>Selected quotes</a:t>
            </a:r>
            <a:endParaRPr lang="en-GB" sz="1600" b="1" dirty="0">
              <a:solidFill>
                <a:schemeClr val="bg1"/>
              </a:solidFill>
              <a:highlight>
                <a:srgbClr val="576C97"/>
              </a:highlight>
              <a:latin typeface="Calibri" panose="020F0502020204030204"/>
            </a:endParaRPr>
          </a:p>
        </p:txBody>
      </p:sp>
      <p:pic>
        <p:nvPicPr>
          <p:cNvPr id="77" name="Picture 76" descr="Icon&#10;&#10;Description automatically generated">
            <a:extLst>
              <a:ext uri="{FF2B5EF4-FFF2-40B4-BE49-F238E27FC236}">
                <a16:creationId xmlns:a16="http://schemas.microsoft.com/office/drawing/2014/main" id="{4620C91E-ADBC-4947-BB74-EEB247CCFCB5}"/>
              </a:ext>
            </a:extLst>
          </p:cNvPr>
          <p:cNvPicPr>
            <a:picLocks noChangeAspect="1"/>
          </p:cNvPicPr>
          <p:nvPr/>
        </p:nvPicPr>
        <p:blipFill>
          <a:blip r:embed="rId23">
            <a:extLst>
              <a:ext uri="{28A0092B-C50C-407E-A947-70E740481C1C}">
                <a14:useLocalDpi xmlns:a14="http://schemas.microsoft.com/office/drawing/2010/main" val="0"/>
              </a:ext>
            </a:extLst>
          </a:blip>
          <a:stretch>
            <a:fillRect/>
          </a:stretch>
        </p:blipFill>
        <p:spPr>
          <a:xfrm>
            <a:off x="9650890" y="3526078"/>
            <a:ext cx="450850" cy="450850"/>
          </a:xfrm>
          <a:prstGeom prst="rect">
            <a:avLst/>
          </a:prstGeom>
        </p:spPr>
      </p:pic>
      <p:pic>
        <p:nvPicPr>
          <p:cNvPr id="81" name="Picture 80" descr="Icon&#10;&#10;Description automatically generated">
            <a:extLst>
              <a:ext uri="{FF2B5EF4-FFF2-40B4-BE49-F238E27FC236}">
                <a16:creationId xmlns:a16="http://schemas.microsoft.com/office/drawing/2014/main" id="{FCA38F84-C1D7-4140-AE71-56311C4EFF29}"/>
              </a:ext>
            </a:extLst>
          </p:cNvPr>
          <p:cNvPicPr>
            <a:picLocks noChangeAspect="1"/>
          </p:cNvPicPr>
          <p:nvPr/>
        </p:nvPicPr>
        <p:blipFill>
          <a:blip r:embed="rId24">
            <a:extLst>
              <a:ext uri="{28A0092B-C50C-407E-A947-70E740481C1C}">
                <a14:useLocalDpi xmlns:a14="http://schemas.microsoft.com/office/drawing/2010/main" val="0"/>
              </a:ext>
            </a:extLst>
          </a:blip>
          <a:stretch>
            <a:fillRect/>
          </a:stretch>
        </p:blipFill>
        <p:spPr>
          <a:xfrm>
            <a:off x="9660067" y="4467729"/>
            <a:ext cx="447664" cy="447664"/>
          </a:xfrm>
          <a:prstGeom prst="rect">
            <a:avLst/>
          </a:prstGeom>
        </p:spPr>
      </p:pic>
      <p:pic>
        <p:nvPicPr>
          <p:cNvPr id="163" name="Picture 162" descr="Icon&#10;&#10;Description automatically generated">
            <a:extLst>
              <a:ext uri="{FF2B5EF4-FFF2-40B4-BE49-F238E27FC236}">
                <a16:creationId xmlns:a16="http://schemas.microsoft.com/office/drawing/2014/main" id="{6566694A-D243-4B12-88D1-DC25C9CDC9FD}"/>
              </a:ext>
            </a:extLst>
          </p:cNvPr>
          <p:cNvPicPr>
            <a:picLocks noChangeAspect="1"/>
          </p:cNvPicPr>
          <p:nvPr/>
        </p:nvPicPr>
        <p:blipFill>
          <a:blip r:embed="rId23">
            <a:extLst>
              <a:ext uri="{28A0092B-C50C-407E-A947-70E740481C1C}">
                <a14:useLocalDpi xmlns:a14="http://schemas.microsoft.com/office/drawing/2010/main" val="0"/>
              </a:ext>
            </a:extLst>
          </a:blip>
          <a:stretch>
            <a:fillRect/>
          </a:stretch>
        </p:blipFill>
        <p:spPr>
          <a:xfrm>
            <a:off x="9650890" y="5452468"/>
            <a:ext cx="450850" cy="450850"/>
          </a:xfrm>
          <a:prstGeom prst="rect">
            <a:avLst/>
          </a:prstGeom>
        </p:spPr>
      </p:pic>
      <p:sp>
        <p:nvSpPr>
          <p:cNvPr id="93" name="TextBox 92">
            <a:extLst>
              <a:ext uri="{FF2B5EF4-FFF2-40B4-BE49-F238E27FC236}">
                <a16:creationId xmlns:a16="http://schemas.microsoft.com/office/drawing/2014/main" id="{1B9775CC-61B1-40C1-9D08-413DB96DEAC7}"/>
              </a:ext>
            </a:extLst>
          </p:cNvPr>
          <p:cNvSpPr txBox="1"/>
          <p:nvPr/>
        </p:nvSpPr>
        <p:spPr>
          <a:xfrm>
            <a:off x="6900075" y="2165780"/>
            <a:ext cx="2039104" cy="255134"/>
          </a:xfrm>
          <a:prstGeom prst="rect">
            <a:avLst/>
          </a:prstGeom>
          <a:noFill/>
        </p:spPr>
        <p:txBody>
          <a:bodyPr wrap="square">
            <a:spAutoFit/>
          </a:bodyPr>
          <a:lstStyle/>
          <a:p>
            <a:pPr algn="ctr">
              <a:lnSpc>
                <a:spcPts val="1200"/>
              </a:lnSpc>
            </a:pPr>
            <a:r>
              <a:rPr lang="en-US" sz="1200" b="1" dirty="0">
                <a:solidFill>
                  <a:srgbClr val="3C4360"/>
                </a:solidFill>
                <a:latin typeface="Calibri" panose="020F0502020204030204"/>
              </a:rPr>
              <a:t>Prior substance use included:</a:t>
            </a:r>
          </a:p>
        </p:txBody>
      </p:sp>
    </p:spTree>
    <p:extLst>
      <p:ext uri="{BB962C8B-B14F-4D97-AF65-F5344CB8AC3E}">
        <p14:creationId xmlns:p14="http://schemas.microsoft.com/office/powerpoint/2010/main" val="30430704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5F04F7D2-115F-4BE0-B7E7-09C0B2FD33F2}"/>
              </a:ext>
            </a:extLst>
          </p:cNvPr>
          <p:cNvSpPr>
            <a:spLocks noGrp="1"/>
          </p:cNvSpPr>
          <p:nvPr>
            <p:ph type="title"/>
          </p:nvPr>
        </p:nvSpPr>
        <p:spPr>
          <a:xfrm>
            <a:off x="89050" y="238335"/>
            <a:ext cx="10515600" cy="650874"/>
          </a:xfrm>
        </p:spPr>
        <p:txBody>
          <a:bodyPr>
            <a:normAutofit fontScale="90000"/>
          </a:bodyPr>
          <a:lstStyle/>
          <a:p>
            <a:br>
              <a:rPr lang="en-GB" sz="1800" b="0" i="0" u="none" strike="noStrike" baseline="0" dirty="0">
                <a:solidFill>
                  <a:srgbClr val="000000"/>
                </a:solidFill>
                <a:latin typeface="Univers" panose="020B0503020202020204" pitchFamily="34" charset="0"/>
              </a:rPr>
            </a:br>
            <a:r>
              <a:rPr lang="en-GB" sz="1800" b="1" dirty="0">
                <a:solidFill>
                  <a:srgbClr val="782168"/>
                </a:solidFill>
                <a:latin typeface="Univers" panose="020B0503020202020204" pitchFamily="34" charset="0"/>
              </a:rPr>
              <a:t>Prescribing Information for </a:t>
            </a:r>
            <a:r>
              <a:rPr lang="en-GB" sz="1800" b="1" dirty="0" err="1">
                <a:solidFill>
                  <a:srgbClr val="782168"/>
                </a:solidFill>
                <a:latin typeface="Univers" panose="020B0503020202020204" pitchFamily="34" charset="0"/>
              </a:rPr>
              <a:t>Buvidal</a:t>
            </a:r>
            <a:r>
              <a:rPr lang="en-GB" sz="1800" b="1" dirty="0">
                <a:solidFill>
                  <a:srgbClr val="782168"/>
                </a:solidFill>
                <a:latin typeface="Univers" panose="020B0503020202020204" pitchFamily="34" charset="0"/>
              </a:rPr>
              <a:t> (buprenorphine prolonged-release solution for injection)  </a:t>
            </a:r>
            <a:br>
              <a:rPr lang="en-GB" sz="1800" b="0" i="0" u="none" strike="noStrike" baseline="0" dirty="0">
                <a:latin typeface="Univers" panose="020B0503020202020204" pitchFamily="34" charset="0"/>
              </a:rPr>
            </a:br>
            <a:r>
              <a:rPr lang="en-GB" sz="1800" b="0" i="0" u="none" strike="noStrike" baseline="0" dirty="0">
                <a:solidFill>
                  <a:schemeClr val="tx1"/>
                </a:solidFill>
                <a:latin typeface="Univers" panose="020B0503020202020204" pitchFamily="34" charset="0"/>
              </a:rPr>
              <a:t>Please refer to the Summary of Product Characteristics (SmPC) before prescribing</a:t>
            </a:r>
            <a:endParaRPr lang="en-GB" dirty="0">
              <a:solidFill>
                <a:schemeClr val="tx1"/>
              </a:solidFill>
              <a:latin typeface="Univers" panose="020B0503020202020204" pitchFamily="34" charset="0"/>
            </a:endParaRPr>
          </a:p>
        </p:txBody>
      </p:sp>
      <p:sp>
        <p:nvSpPr>
          <p:cNvPr id="10" name="TextBox 9">
            <a:extLst>
              <a:ext uri="{FF2B5EF4-FFF2-40B4-BE49-F238E27FC236}">
                <a16:creationId xmlns:a16="http://schemas.microsoft.com/office/drawing/2014/main" id="{B8CC5283-4CAC-46F6-B3B1-AD8E35623126}"/>
              </a:ext>
            </a:extLst>
          </p:cNvPr>
          <p:cNvSpPr txBox="1"/>
          <p:nvPr/>
        </p:nvSpPr>
        <p:spPr>
          <a:xfrm>
            <a:off x="89049" y="1015593"/>
            <a:ext cx="4054325" cy="5801588"/>
          </a:xfrm>
          <a:prstGeom prst="rect">
            <a:avLst/>
          </a:prstGeom>
          <a:solidFill>
            <a:schemeClr val="bg1"/>
          </a:solidFill>
        </p:spPr>
        <p:txBody>
          <a:bodyPr wrap="square">
            <a:spAutoFit/>
          </a:bodyPr>
          <a:lstStyle/>
          <a:p>
            <a:pPr algn="just"/>
            <a:r>
              <a:rPr lang="en-GB" sz="900" b="1" dirty="0">
                <a:effectLst/>
                <a:latin typeface="Calibri" panose="020F0502020204030204" pitchFamily="34" charset="0"/>
                <a:ea typeface="Calibri" panose="020F0502020204030204" pitchFamily="34" charset="0"/>
                <a:cs typeface="Times New Roman" panose="02020603050405020304" pitchFamily="18" charset="0"/>
              </a:rPr>
              <a:t>Active ingredient: </a:t>
            </a:r>
            <a:r>
              <a:rPr lang="en-GB" sz="900" dirty="0">
                <a:effectLst/>
                <a:latin typeface="Calibri" panose="020F0502020204030204" pitchFamily="34" charset="0"/>
                <a:ea typeface="Calibri" panose="020F0502020204030204" pitchFamily="34" charset="0"/>
                <a:cs typeface="Times New Roman" panose="02020603050405020304" pitchFamily="18" charset="0"/>
              </a:rPr>
              <a:t>Buprenorphine. Prolonged-release solution for injection in pre-filled syringes. Weekly injection (8 mg, 16 mg, 24 mg, 32 mg) or monthly injection (64 mg, 96 mg, 128 mg, 160 mg).</a:t>
            </a:r>
          </a:p>
          <a:p>
            <a:pPr algn="just"/>
            <a:endParaRPr lang="en-GB" sz="5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en-GB" sz="900" b="1" dirty="0">
                <a:effectLst/>
                <a:latin typeface="Calibri" panose="020F0502020204030204" pitchFamily="34" charset="0"/>
                <a:ea typeface="Calibri" panose="020F0502020204030204" pitchFamily="34" charset="0"/>
                <a:cs typeface="Times New Roman" panose="02020603050405020304" pitchFamily="18" charset="0"/>
              </a:rPr>
              <a:t>Indication: </a:t>
            </a:r>
            <a:r>
              <a:rPr lang="en-GB" sz="900" dirty="0">
                <a:effectLst/>
                <a:latin typeface="Calibri" panose="020F0502020204030204" pitchFamily="34" charset="0"/>
                <a:ea typeface="Calibri" panose="020F0502020204030204" pitchFamily="34" charset="0"/>
                <a:cs typeface="Times New Roman" panose="02020603050405020304" pitchFamily="18" charset="0"/>
              </a:rPr>
              <a:t>Treatment of opioid dependence within a framework of medical, social and psychological treatment. Treatment is intended for use in adults and adolescents aged 16 years or over.</a:t>
            </a:r>
          </a:p>
          <a:p>
            <a:pPr algn="just"/>
            <a:endParaRPr lang="en-GB" sz="5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en-GB" sz="900" b="1" dirty="0">
                <a:effectLst/>
                <a:latin typeface="Calibri" panose="020F0502020204030204" pitchFamily="34" charset="0"/>
                <a:ea typeface="Calibri" panose="020F0502020204030204" pitchFamily="34" charset="0"/>
                <a:cs typeface="Times New Roman" panose="02020603050405020304" pitchFamily="18" charset="0"/>
              </a:rPr>
              <a:t>Dosage: </a:t>
            </a:r>
            <a:r>
              <a:rPr lang="en-GB" sz="900" dirty="0">
                <a:effectLst/>
                <a:latin typeface="Calibri" panose="020F0502020204030204" pitchFamily="34" charset="0"/>
                <a:ea typeface="Calibri" panose="020F0502020204030204" pitchFamily="34" charset="0"/>
                <a:cs typeface="Times New Roman" panose="02020603050405020304" pitchFamily="18" charset="0"/>
              </a:rPr>
              <a:t>To avoid precipitated withdrawal, initiate when objective and clear signs of mild to moderate withdrawal are evident, considering the duration of action of the opioid, time since last dose and degree of opioid dependence. Do not start until ≥6 hours after last heroin or short-acting opioid. Reduce methadone to ≤30 mg/day and start </a:t>
            </a:r>
            <a:r>
              <a:rPr lang="en-GB" sz="900" dirty="0" err="1">
                <a:effectLst/>
                <a:latin typeface="Calibri" panose="020F0502020204030204" pitchFamily="34" charset="0"/>
                <a:ea typeface="Calibri" panose="020F0502020204030204" pitchFamily="34" charset="0"/>
                <a:cs typeface="Times New Roman" panose="02020603050405020304" pitchFamily="18" charset="0"/>
              </a:rPr>
              <a:t>Buvidal</a:t>
            </a:r>
            <a:r>
              <a:rPr lang="en-GB" sz="900" dirty="0">
                <a:effectLst/>
                <a:latin typeface="Calibri" panose="020F0502020204030204" pitchFamily="34" charset="0"/>
                <a:ea typeface="Calibri" panose="020F0502020204030204" pitchFamily="34" charset="0"/>
                <a:cs typeface="Calibri" panose="020F0502020204030204" pitchFamily="34" charset="0"/>
              </a:rPr>
              <a:t>®</a:t>
            </a:r>
            <a:r>
              <a:rPr lang="en-GB" sz="900" dirty="0">
                <a:effectLst/>
                <a:latin typeface="Calibri" panose="020F0502020204030204" pitchFamily="34" charset="0"/>
                <a:ea typeface="Calibri" panose="020F0502020204030204" pitchFamily="34" charset="0"/>
                <a:cs typeface="Times New Roman" panose="02020603050405020304" pitchFamily="18" charset="0"/>
              </a:rPr>
              <a:t> ≥24 hours after the last methadone dose. </a:t>
            </a:r>
            <a:r>
              <a:rPr lang="en-GB" sz="900" dirty="0" err="1">
                <a:effectLst/>
                <a:latin typeface="Calibri" panose="020F0502020204030204" pitchFamily="34" charset="0"/>
                <a:ea typeface="Calibri" panose="020F0502020204030204" pitchFamily="34" charset="0"/>
                <a:cs typeface="Times New Roman" panose="02020603050405020304" pitchFamily="18" charset="0"/>
              </a:rPr>
              <a:t>Buvidal</a:t>
            </a:r>
            <a:r>
              <a:rPr lang="en-GB" sz="900" dirty="0">
                <a:effectLst/>
                <a:latin typeface="Calibri" panose="020F0502020204030204" pitchFamily="34" charset="0"/>
                <a:ea typeface="Calibri" panose="020F0502020204030204" pitchFamily="34" charset="0"/>
                <a:cs typeface="Calibri" panose="020F0502020204030204" pitchFamily="34" charset="0"/>
              </a:rPr>
              <a:t>®</a:t>
            </a:r>
            <a:r>
              <a:rPr lang="en-GB" sz="900" i="1" dirty="0">
                <a:effectLst/>
                <a:latin typeface="Calibri" panose="020F0502020204030204" pitchFamily="34" charset="0"/>
                <a:ea typeface="Calibri" panose="020F0502020204030204" pitchFamily="34" charset="0"/>
                <a:cs typeface="Times New Roman" panose="02020603050405020304" pitchFamily="18" charset="0"/>
              </a:rPr>
              <a:t> </a:t>
            </a:r>
            <a:r>
              <a:rPr lang="en-GB" sz="900" dirty="0">
                <a:effectLst/>
                <a:latin typeface="Calibri" panose="020F0502020204030204" pitchFamily="34" charset="0"/>
                <a:ea typeface="Calibri" panose="020F0502020204030204" pitchFamily="34" charset="0"/>
                <a:cs typeface="Times New Roman" panose="02020603050405020304" pitchFamily="18" charset="0"/>
              </a:rPr>
              <a:t>may trigger withdrawal symptoms in methadone-dependent patients. </a:t>
            </a:r>
            <a:r>
              <a:rPr lang="en-GB" sz="900" i="1" u="sng" dirty="0">
                <a:effectLst/>
                <a:latin typeface="Calibri" panose="020F0502020204030204" pitchFamily="34" charset="0"/>
                <a:ea typeface="Calibri" panose="020F0502020204030204" pitchFamily="34" charset="0"/>
                <a:cs typeface="Times New Roman" panose="02020603050405020304" pitchFamily="18" charset="0"/>
              </a:rPr>
              <a:t>Initiation in patients not already receiving buprenorphine:</a:t>
            </a:r>
            <a:r>
              <a:rPr lang="en-GB" sz="900" dirty="0">
                <a:effectLst/>
                <a:latin typeface="Calibri" panose="020F0502020204030204" pitchFamily="34" charset="0"/>
                <a:ea typeface="Calibri" panose="020F0502020204030204" pitchFamily="34" charset="0"/>
                <a:cs typeface="Times New Roman" panose="02020603050405020304" pitchFamily="18" charset="0"/>
              </a:rPr>
              <a:t> Patients not previously exposed to buprenorphine, administer 4 mg sublingual buprenorphine and observe for an hour to confirm tolerability. Recommended starting dose of </a:t>
            </a:r>
            <a:r>
              <a:rPr lang="en-GB" sz="900" dirty="0" err="1">
                <a:effectLst/>
                <a:latin typeface="Calibri" panose="020F0502020204030204" pitchFamily="34" charset="0"/>
                <a:ea typeface="Calibri" panose="020F0502020204030204" pitchFamily="34" charset="0"/>
                <a:cs typeface="Times New Roman" panose="02020603050405020304" pitchFamily="18" charset="0"/>
              </a:rPr>
              <a:t>Buvidal</a:t>
            </a:r>
            <a:r>
              <a:rPr lang="en-GB" sz="900" dirty="0">
                <a:effectLst/>
                <a:latin typeface="Calibri" panose="020F0502020204030204" pitchFamily="34" charset="0"/>
                <a:ea typeface="Calibri" panose="020F0502020204030204" pitchFamily="34" charset="0"/>
                <a:cs typeface="Calibri" panose="020F0502020204030204" pitchFamily="34" charset="0"/>
              </a:rPr>
              <a:t>®</a:t>
            </a:r>
            <a:r>
              <a:rPr lang="en-GB" sz="900" dirty="0">
                <a:effectLst/>
                <a:latin typeface="Calibri" panose="020F0502020204030204" pitchFamily="34" charset="0"/>
                <a:ea typeface="Calibri" panose="020F0502020204030204" pitchFamily="34" charset="0"/>
                <a:cs typeface="Times New Roman" panose="02020603050405020304" pitchFamily="18" charset="0"/>
              </a:rPr>
              <a:t> is 16 mg, with one or two additional 8 mg doses at least 1 day apart (target dose of 24 mg or 32 mg during the first week). The dose for the second week is the total dose administered during the first week. May transfer to monthly </a:t>
            </a:r>
            <a:r>
              <a:rPr lang="en-GB" sz="900" dirty="0" err="1">
                <a:effectLst/>
                <a:latin typeface="Calibri" panose="020F0502020204030204" pitchFamily="34" charset="0"/>
                <a:ea typeface="Calibri" panose="020F0502020204030204" pitchFamily="34" charset="0"/>
                <a:cs typeface="Times New Roman" panose="02020603050405020304" pitchFamily="18" charset="0"/>
              </a:rPr>
              <a:t>Buvidal</a:t>
            </a:r>
            <a:r>
              <a:rPr lang="en-GB" sz="900" dirty="0">
                <a:effectLst/>
                <a:latin typeface="Calibri" panose="020F0502020204030204" pitchFamily="34" charset="0"/>
                <a:ea typeface="Calibri" panose="020F0502020204030204" pitchFamily="34" charset="0"/>
                <a:cs typeface="Calibri" panose="020F0502020204030204" pitchFamily="34" charset="0"/>
              </a:rPr>
              <a:t>® after four weeks and once stabilised.</a:t>
            </a:r>
            <a:r>
              <a:rPr lang="en-GB" sz="900" dirty="0">
                <a:effectLst/>
                <a:latin typeface="Calibri" panose="020F0502020204030204" pitchFamily="34" charset="0"/>
                <a:ea typeface="Calibri" panose="020F0502020204030204" pitchFamily="34" charset="0"/>
                <a:cs typeface="Times New Roman" panose="02020603050405020304" pitchFamily="18" charset="0"/>
              </a:rPr>
              <a:t> </a:t>
            </a:r>
            <a:r>
              <a:rPr lang="en-GB" sz="900" i="1" u="sng" dirty="0">
                <a:effectLst/>
                <a:latin typeface="Calibri" panose="020F0502020204030204" pitchFamily="34" charset="0"/>
                <a:ea typeface="Calibri" panose="020F0502020204030204" pitchFamily="34" charset="0"/>
                <a:cs typeface="Times New Roman" panose="02020603050405020304" pitchFamily="18" charset="0"/>
              </a:rPr>
              <a:t>Switching from sublingual buprenorphine</a:t>
            </a:r>
            <a:r>
              <a:rPr lang="en-GB" sz="900" u="sng" dirty="0">
                <a:effectLst/>
                <a:latin typeface="Calibri" panose="020F0502020204030204" pitchFamily="34" charset="0"/>
                <a:ea typeface="Calibri" panose="020F0502020204030204" pitchFamily="34" charset="0"/>
                <a:cs typeface="Times New Roman" panose="02020603050405020304" pitchFamily="18" charset="0"/>
              </a:rPr>
              <a:t>:</a:t>
            </a:r>
            <a:r>
              <a:rPr lang="en-GB" sz="900" dirty="0">
                <a:effectLst/>
                <a:latin typeface="Calibri" panose="020F0502020204030204" pitchFamily="34" charset="0"/>
                <a:ea typeface="Calibri" panose="020F0502020204030204" pitchFamily="34" charset="0"/>
                <a:cs typeface="Times New Roman" panose="02020603050405020304" pitchFamily="18" charset="0"/>
              </a:rPr>
              <a:t> Switch directly to weekly or monthly </a:t>
            </a:r>
            <a:r>
              <a:rPr lang="en-GB" sz="900" dirty="0" err="1">
                <a:effectLst/>
                <a:latin typeface="Calibri" panose="020F0502020204030204" pitchFamily="34" charset="0"/>
                <a:ea typeface="Calibri" panose="020F0502020204030204" pitchFamily="34" charset="0"/>
                <a:cs typeface="Times New Roman" panose="02020603050405020304" pitchFamily="18" charset="0"/>
              </a:rPr>
              <a:t>Buvidal</a:t>
            </a:r>
            <a:r>
              <a:rPr lang="en-GB" sz="900" dirty="0">
                <a:effectLst/>
                <a:latin typeface="Calibri" panose="020F0502020204030204" pitchFamily="34" charset="0"/>
                <a:ea typeface="Calibri" panose="020F0502020204030204" pitchFamily="34" charset="0"/>
                <a:cs typeface="Calibri" panose="020F0502020204030204" pitchFamily="34" charset="0"/>
              </a:rPr>
              <a:t>®</a:t>
            </a:r>
            <a:r>
              <a:rPr lang="en-GB" sz="900" dirty="0">
                <a:effectLst/>
                <a:latin typeface="Calibri" panose="020F0502020204030204" pitchFamily="34" charset="0"/>
                <a:ea typeface="Calibri" panose="020F0502020204030204" pitchFamily="34" charset="0"/>
                <a:cs typeface="Times New Roman" panose="02020603050405020304" pitchFamily="18" charset="0"/>
              </a:rPr>
              <a:t>, starting on the day after the last sublingual buprenorphine dose. See SmPC for dose recommendations. </a:t>
            </a:r>
            <a:r>
              <a:rPr lang="en-GB" sz="900" i="1" u="sng" dirty="0">
                <a:effectLst/>
                <a:latin typeface="Calibri" panose="020F0502020204030204" pitchFamily="34" charset="0"/>
                <a:ea typeface="Calibri" panose="020F0502020204030204" pitchFamily="34" charset="0"/>
                <a:cs typeface="Times New Roman" panose="02020603050405020304" pitchFamily="18" charset="0"/>
              </a:rPr>
              <a:t>Maintenance:</a:t>
            </a:r>
            <a:r>
              <a:rPr lang="en-GB" sz="900" i="1" dirty="0">
                <a:effectLst/>
                <a:latin typeface="Calibri" panose="020F0502020204030204" pitchFamily="34" charset="0"/>
                <a:ea typeface="Calibri" panose="020F0502020204030204" pitchFamily="34" charset="0"/>
                <a:cs typeface="Times New Roman" panose="02020603050405020304" pitchFamily="18" charset="0"/>
              </a:rPr>
              <a:t> </a:t>
            </a:r>
            <a:r>
              <a:rPr lang="en-GB" sz="900" dirty="0">
                <a:effectLst/>
                <a:latin typeface="Calibri" panose="020F0502020204030204" pitchFamily="34" charset="0"/>
                <a:ea typeface="Calibri" panose="020F0502020204030204" pitchFamily="34" charset="0"/>
                <a:cs typeface="Times New Roman" panose="02020603050405020304" pitchFamily="18" charset="0"/>
              </a:rPr>
              <a:t>Weekly or monthly as needed. One supplemental </a:t>
            </a:r>
            <a:r>
              <a:rPr lang="en-GB" sz="900" dirty="0" err="1">
                <a:effectLst/>
                <a:latin typeface="Calibri" panose="020F0502020204030204" pitchFamily="34" charset="0"/>
                <a:ea typeface="Calibri" panose="020F0502020204030204" pitchFamily="34" charset="0"/>
                <a:cs typeface="Times New Roman" panose="02020603050405020304" pitchFamily="18" charset="0"/>
              </a:rPr>
              <a:t>Buvidal</a:t>
            </a:r>
            <a:r>
              <a:rPr lang="en-GB" sz="900" dirty="0">
                <a:effectLst/>
                <a:latin typeface="Calibri" panose="020F0502020204030204" pitchFamily="34" charset="0"/>
                <a:ea typeface="Calibri" panose="020F0502020204030204" pitchFamily="34" charset="0"/>
                <a:cs typeface="Calibri" panose="020F0502020204030204" pitchFamily="34" charset="0"/>
              </a:rPr>
              <a:t>®</a:t>
            </a:r>
            <a:r>
              <a:rPr lang="en-GB" sz="900" dirty="0">
                <a:effectLst/>
                <a:latin typeface="Calibri" panose="020F0502020204030204" pitchFamily="34" charset="0"/>
                <a:ea typeface="Calibri" panose="020F0502020204030204" pitchFamily="34" charset="0"/>
                <a:cs typeface="Times New Roman" panose="02020603050405020304" pitchFamily="18" charset="0"/>
              </a:rPr>
              <a:t> 8 mg dose may be administered between regular weekly or monthly doses (except 160mg). The maximum dose is 32 mg weekly, with an additional 8 mg dose, or 160mg monthly. </a:t>
            </a:r>
            <a:r>
              <a:rPr lang="en-GB" sz="900" i="1" dirty="0">
                <a:effectLst/>
                <a:latin typeface="Calibri" panose="020F0502020204030204" pitchFamily="34" charset="0"/>
                <a:ea typeface="Calibri" panose="020F0502020204030204" pitchFamily="34" charset="0"/>
                <a:cs typeface="Times New Roman" panose="02020603050405020304" pitchFamily="18" charset="0"/>
              </a:rPr>
              <a:t>W</a:t>
            </a:r>
            <a:r>
              <a:rPr lang="en-GB" sz="900" dirty="0">
                <a:effectLst/>
                <a:latin typeface="Calibri" panose="020F0502020204030204" pitchFamily="34" charset="0"/>
                <a:ea typeface="Calibri" panose="020F0502020204030204" pitchFamily="34" charset="0"/>
                <a:cs typeface="Times New Roman" panose="02020603050405020304" pitchFamily="18" charset="0"/>
              </a:rPr>
              <a:t>eekly doses may be administered up to 2 days before or after the weekly time point, and monthly doses may be administered up to 1 week before or after the monthly time point. If a dose is missed, administer the next dose as soon as practical. </a:t>
            </a:r>
            <a:r>
              <a:rPr lang="en-GB" sz="900" i="1" u="sng" dirty="0">
                <a:effectLst/>
                <a:latin typeface="Calibri" panose="020F0502020204030204" pitchFamily="34" charset="0"/>
                <a:ea typeface="Calibri" panose="020F0502020204030204" pitchFamily="34" charset="0"/>
                <a:cs typeface="Times New Roman" panose="02020603050405020304" pitchFamily="18" charset="0"/>
              </a:rPr>
              <a:t>Termination</a:t>
            </a:r>
            <a:r>
              <a:rPr lang="en-GB" sz="900" u="sng" dirty="0">
                <a:effectLst/>
                <a:latin typeface="Calibri" panose="020F0502020204030204" pitchFamily="34" charset="0"/>
                <a:ea typeface="Calibri" panose="020F0502020204030204" pitchFamily="34" charset="0"/>
                <a:cs typeface="Times New Roman" panose="02020603050405020304" pitchFamily="18" charset="0"/>
              </a:rPr>
              <a:t>:</a:t>
            </a:r>
            <a:r>
              <a:rPr lang="en-GB" sz="900" dirty="0">
                <a:effectLst/>
                <a:latin typeface="Calibri" panose="020F0502020204030204" pitchFamily="34" charset="0"/>
                <a:ea typeface="Calibri" panose="020F0502020204030204" pitchFamily="34" charset="0"/>
                <a:cs typeface="Times New Roman" panose="02020603050405020304" pitchFamily="18" charset="0"/>
              </a:rPr>
              <a:t> Consider prolonged-release characteristics and any withdrawal symptoms. If switching to sublingual buprenorphine, do so one week after the last weekly dose or one month after the last monthly dose of </a:t>
            </a:r>
            <a:r>
              <a:rPr lang="en-GB" sz="900" dirty="0" err="1">
                <a:effectLst/>
                <a:latin typeface="Calibri" panose="020F0502020204030204" pitchFamily="34" charset="0"/>
                <a:ea typeface="Calibri" panose="020F0502020204030204" pitchFamily="34" charset="0"/>
                <a:cs typeface="Times New Roman" panose="02020603050405020304" pitchFamily="18" charset="0"/>
              </a:rPr>
              <a:t>Buvidal</a:t>
            </a:r>
            <a:r>
              <a:rPr lang="en-GB" sz="900" dirty="0">
                <a:effectLst/>
                <a:latin typeface="Calibri" panose="020F0502020204030204" pitchFamily="34" charset="0"/>
                <a:ea typeface="Calibri" panose="020F0502020204030204" pitchFamily="34" charset="0"/>
                <a:cs typeface="Calibri" panose="020F0502020204030204" pitchFamily="34" charset="0"/>
              </a:rPr>
              <a:t>®</a:t>
            </a:r>
            <a:r>
              <a:rPr lang="en-GB" sz="900" i="1" dirty="0">
                <a:effectLst/>
                <a:latin typeface="Calibri" panose="020F0502020204030204" pitchFamily="34" charset="0"/>
                <a:ea typeface="Calibri" panose="020F0502020204030204" pitchFamily="34" charset="0"/>
                <a:cs typeface="Times New Roman" panose="02020603050405020304" pitchFamily="18" charset="0"/>
              </a:rPr>
              <a:t>. </a:t>
            </a:r>
            <a:r>
              <a:rPr lang="en-GB" sz="900" i="1" u="sng" dirty="0">
                <a:effectLst/>
                <a:latin typeface="Calibri" panose="020F0502020204030204" pitchFamily="34" charset="0"/>
                <a:ea typeface="Calibri" panose="020F0502020204030204" pitchFamily="34" charset="0"/>
                <a:cs typeface="Times New Roman" panose="02020603050405020304" pitchFamily="18" charset="0"/>
              </a:rPr>
              <a:t>Elderly:</a:t>
            </a:r>
            <a:r>
              <a:rPr lang="en-GB" sz="900" i="1" dirty="0">
                <a:effectLst/>
                <a:latin typeface="Calibri" panose="020F0502020204030204" pitchFamily="34" charset="0"/>
                <a:ea typeface="Calibri" panose="020F0502020204030204" pitchFamily="34" charset="0"/>
                <a:cs typeface="Times New Roman" panose="02020603050405020304" pitchFamily="18" charset="0"/>
              </a:rPr>
              <a:t> </a:t>
            </a:r>
            <a:r>
              <a:rPr lang="en-GB" sz="900" dirty="0">
                <a:effectLst/>
                <a:latin typeface="Calibri" panose="020F0502020204030204" pitchFamily="34" charset="0"/>
                <a:ea typeface="Calibri" panose="020F0502020204030204" pitchFamily="34" charset="0"/>
                <a:cs typeface="Times New Roman" panose="02020603050405020304" pitchFamily="18" charset="0"/>
              </a:rPr>
              <a:t>No dosing recommendations over 65 years. Consider renal and hepatic function</a:t>
            </a:r>
            <a:r>
              <a:rPr lang="en-GB" sz="900" i="1" dirty="0">
                <a:effectLst/>
                <a:latin typeface="Calibri" panose="020F0502020204030204" pitchFamily="34" charset="0"/>
                <a:ea typeface="Calibri" panose="020F0502020204030204" pitchFamily="34" charset="0"/>
                <a:cs typeface="Times New Roman" panose="02020603050405020304" pitchFamily="18" charset="0"/>
              </a:rPr>
              <a:t>.</a:t>
            </a:r>
          </a:p>
          <a:p>
            <a:pPr algn="just"/>
            <a:endParaRPr lang="en-GB" sz="5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en-GB" sz="900" b="1" dirty="0">
                <a:effectLst/>
                <a:latin typeface="Calibri" panose="020F0502020204030204" pitchFamily="34" charset="0"/>
                <a:ea typeface="Calibri" panose="020F0502020204030204" pitchFamily="34" charset="0"/>
                <a:cs typeface="Times New Roman" panose="02020603050405020304" pitchFamily="18" charset="0"/>
              </a:rPr>
              <a:t>Administration</a:t>
            </a:r>
            <a:r>
              <a:rPr lang="en-GB" sz="900" dirty="0">
                <a:effectLst/>
                <a:latin typeface="Calibri" panose="020F0502020204030204" pitchFamily="34" charset="0"/>
                <a:ea typeface="Calibri" panose="020F0502020204030204" pitchFamily="34" charset="0"/>
                <a:cs typeface="Times New Roman" panose="02020603050405020304" pitchFamily="18" charset="0"/>
              </a:rPr>
              <a:t>:</a:t>
            </a:r>
            <a:r>
              <a:rPr lang="en-GB" sz="900" i="1" dirty="0">
                <a:effectLst/>
                <a:latin typeface="Calibri" panose="020F0502020204030204" pitchFamily="34" charset="0"/>
                <a:ea typeface="Calibri" panose="020F0502020204030204" pitchFamily="34" charset="0"/>
                <a:cs typeface="Times New Roman" panose="02020603050405020304" pitchFamily="18" charset="0"/>
              </a:rPr>
              <a:t> </a:t>
            </a:r>
            <a:r>
              <a:rPr lang="en-GB" sz="900" dirty="0">
                <a:effectLst/>
                <a:latin typeface="Calibri" panose="020F0502020204030204" pitchFamily="34" charset="0"/>
                <a:ea typeface="Calibri" panose="020F0502020204030204" pitchFamily="34" charset="0"/>
                <a:cs typeface="Times New Roman" panose="02020603050405020304" pitchFamily="18" charset="0"/>
              </a:rPr>
              <a:t>Administration of </a:t>
            </a:r>
            <a:r>
              <a:rPr lang="en-GB" sz="900" dirty="0" err="1">
                <a:effectLst/>
                <a:latin typeface="Calibri" panose="020F0502020204030204" pitchFamily="34" charset="0"/>
                <a:ea typeface="Calibri" panose="020F0502020204030204" pitchFamily="34" charset="0"/>
                <a:cs typeface="Times New Roman" panose="02020603050405020304" pitchFamily="18" charset="0"/>
              </a:rPr>
              <a:t>Buvidal</a:t>
            </a:r>
            <a:r>
              <a:rPr lang="en-GB" sz="900" dirty="0">
                <a:effectLst/>
                <a:latin typeface="Calibri" panose="020F0502020204030204" pitchFamily="34" charset="0"/>
                <a:ea typeface="Calibri" panose="020F0502020204030204" pitchFamily="34" charset="0"/>
                <a:cs typeface="Calibri" panose="020F0502020204030204" pitchFamily="34" charset="0"/>
              </a:rPr>
              <a:t>®</a:t>
            </a:r>
            <a:r>
              <a:rPr lang="en-GB" sz="900" i="1" dirty="0">
                <a:effectLst/>
                <a:latin typeface="Calibri" panose="020F0502020204030204" pitchFamily="34" charset="0"/>
                <a:ea typeface="Calibri" panose="020F0502020204030204" pitchFamily="34" charset="0"/>
                <a:cs typeface="Times New Roman" panose="02020603050405020304" pitchFamily="18" charset="0"/>
              </a:rPr>
              <a:t> </a:t>
            </a:r>
            <a:r>
              <a:rPr lang="en-GB" sz="900" dirty="0">
                <a:effectLst/>
                <a:latin typeface="Calibri" panose="020F0502020204030204" pitchFamily="34" charset="0"/>
                <a:ea typeface="Calibri" panose="020F0502020204030204" pitchFamily="34" charset="0"/>
                <a:cs typeface="Times New Roman" panose="02020603050405020304" pitchFamily="18" charset="0"/>
              </a:rPr>
              <a:t>is restricted to healthcare professionals only. For subcutaneous administration only. Inject slowly and completely into sufficient subcutaneous tissue of the buttock, thigh, abdomen, or upper arm area. Do not re-inject the same injection site for at least 8 weeks (each area can have multiple injection sites).</a:t>
            </a:r>
          </a:p>
          <a:p>
            <a:pPr algn="just"/>
            <a:endParaRPr lang="en-GB" sz="5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en-GB" sz="900" b="1" dirty="0">
                <a:effectLst/>
                <a:latin typeface="Calibri" panose="020F0502020204030204" pitchFamily="34" charset="0"/>
                <a:ea typeface="Calibri" panose="020F0502020204030204" pitchFamily="34" charset="0"/>
                <a:cs typeface="Times New Roman" panose="02020603050405020304" pitchFamily="18" charset="0"/>
              </a:rPr>
              <a:t>Contraindications: </a:t>
            </a:r>
            <a:r>
              <a:rPr lang="en-GB" sz="900" dirty="0">
                <a:effectLst/>
                <a:latin typeface="Calibri" panose="020F0502020204030204" pitchFamily="34" charset="0"/>
                <a:ea typeface="Calibri" panose="020F0502020204030204" pitchFamily="34" charset="0"/>
                <a:cs typeface="Times New Roman" panose="02020603050405020304" pitchFamily="18" charset="0"/>
              </a:rPr>
              <a:t>Hypersensitivity to buprenorphine or excipients. Severe respiratory insufficiency. Severe hepatic impairment. Acute alcoholism or </a:t>
            </a:r>
            <a:r>
              <a:rPr lang="en-GB" sz="900" i="1" dirty="0">
                <a:effectLst/>
                <a:latin typeface="Calibri" panose="020F0502020204030204" pitchFamily="34" charset="0"/>
                <a:ea typeface="Calibri" panose="020F0502020204030204" pitchFamily="34" charset="0"/>
                <a:cs typeface="Times New Roman" panose="02020603050405020304" pitchFamily="18" charset="0"/>
              </a:rPr>
              <a:t>delirium tremens.</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3" name="Rectangle 12">
            <a:extLst>
              <a:ext uri="{FF2B5EF4-FFF2-40B4-BE49-F238E27FC236}">
                <a16:creationId xmlns:a16="http://schemas.microsoft.com/office/drawing/2014/main" id="{AD34BE7F-650E-4D16-9FFF-926CEDB47D21}"/>
              </a:ext>
            </a:extLst>
          </p:cNvPr>
          <p:cNvSpPr/>
          <p:nvPr/>
        </p:nvSpPr>
        <p:spPr>
          <a:xfrm>
            <a:off x="8177349" y="5249432"/>
            <a:ext cx="3810821" cy="98427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raphik regular"/>
              <a:ea typeface="+mn-ea"/>
              <a:cs typeface="+mn-cs"/>
            </a:endParaRPr>
          </a:p>
        </p:txBody>
      </p:sp>
      <p:sp>
        <p:nvSpPr>
          <p:cNvPr id="5" name="TextBox 4">
            <a:extLst>
              <a:ext uri="{FF2B5EF4-FFF2-40B4-BE49-F238E27FC236}">
                <a16:creationId xmlns:a16="http://schemas.microsoft.com/office/drawing/2014/main" id="{3C10D362-E96C-C3FE-34EA-4F7D1F9EA478}"/>
              </a:ext>
            </a:extLst>
          </p:cNvPr>
          <p:cNvSpPr txBox="1"/>
          <p:nvPr/>
        </p:nvSpPr>
        <p:spPr>
          <a:xfrm>
            <a:off x="8184711" y="5265172"/>
            <a:ext cx="3800284" cy="974882"/>
          </a:xfrm>
          <a:prstGeom prst="rect">
            <a:avLst/>
          </a:prstGeom>
          <a:noFill/>
        </p:spPr>
        <p:txBody>
          <a:bodyPr wrap="square">
            <a:spAutoFit/>
          </a:bodyPr>
          <a:lstStyle/>
          <a:p>
            <a:pPr algn="ctr">
              <a:lnSpc>
                <a:spcPct val="107000"/>
              </a:lnSpc>
              <a:spcAft>
                <a:spcPts val="800"/>
              </a:spcAft>
            </a:pPr>
            <a:r>
              <a:rPr lang="en-GB" sz="900" b="1" dirty="0">
                <a:effectLst/>
                <a:latin typeface="Calibri" panose="020F0502020204030204" pitchFamily="34" charset="0"/>
                <a:ea typeface="Calibri" panose="020F0502020204030204" pitchFamily="34" charset="0"/>
                <a:cs typeface="Calibri" panose="020F0502020204030204" pitchFamily="34" charset="0"/>
              </a:rPr>
              <a:t>Adverse events should be reported. Reporting forms and information can be found at </a:t>
            </a:r>
            <a:r>
              <a:rPr lang="en-GB" sz="900" b="1" u="sng" dirty="0">
                <a:solidFill>
                  <a:srgbClr val="0563C1"/>
                </a:solidFill>
                <a:effectLst/>
                <a:latin typeface="Calibri" panose="020F0502020204030204" pitchFamily="34" charset="0"/>
                <a:ea typeface="SimSun" panose="02010600030101010101" pitchFamily="2" charset="-122"/>
                <a:cs typeface="Calibri" panose="020F0502020204030204" pitchFamily="34" charset="0"/>
                <a:hlinkClick r:id="rId2"/>
              </a:rPr>
              <a:t>www.mhra.gov.uk/yellowcard</a:t>
            </a:r>
            <a:r>
              <a:rPr lang="en-GB" sz="900" b="1" dirty="0">
                <a:solidFill>
                  <a:srgbClr val="0000FF"/>
                </a:solidFill>
                <a:effectLst/>
                <a:latin typeface="Calibri" panose="020F0502020204030204" pitchFamily="34" charset="0"/>
                <a:ea typeface="SimSun" panose="02010600030101010101" pitchFamily="2" charset="-122"/>
                <a:cs typeface="Calibri" panose="020F0502020204030204" pitchFamily="34" charset="0"/>
              </a:rPr>
              <a:t> </a:t>
            </a:r>
            <a:r>
              <a:rPr lang="en-GB" sz="900" b="1" dirty="0">
                <a:effectLst/>
                <a:latin typeface="Calibri" panose="020F0502020204030204" pitchFamily="34" charset="0"/>
                <a:ea typeface="SimSun" panose="02010600030101010101" pitchFamily="2" charset="-122"/>
                <a:cs typeface="Calibri" panose="020F0502020204030204" pitchFamily="34" charset="0"/>
              </a:rPr>
              <a:t>(</a:t>
            </a:r>
            <a:r>
              <a:rPr lang="en-GB" sz="900" b="1" dirty="0">
                <a:solidFill>
                  <a:srgbClr val="000000"/>
                </a:solidFill>
                <a:effectLst/>
                <a:latin typeface="Calibri" panose="020F0502020204030204" pitchFamily="34" charset="0"/>
                <a:ea typeface="SimSun" panose="02010600030101010101" pitchFamily="2" charset="-122"/>
                <a:cs typeface="Calibri" panose="020F0502020204030204" pitchFamily="34" charset="0"/>
              </a:rPr>
              <a:t>or search for MHRA Yellow Card in the Google Play or Apple App Store) for the UK and </a:t>
            </a:r>
            <a:r>
              <a:rPr lang="en-GB" sz="900" b="1" u="sng" dirty="0">
                <a:solidFill>
                  <a:srgbClr val="0563C1"/>
                </a:solidFill>
                <a:effectLst/>
                <a:latin typeface="Calibri" panose="020F0502020204030204" pitchFamily="34" charset="0"/>
                <a:ea typeface="SimSun" panose="02010600030101010101" pitchFamily="2" charset="-122"/>
                <a:cs typeface="Calibri" panose="020F0502020204030204" pitchFamily="34" charset="0"/>
                <a:hlinkClick r:id="rId3"/>
              </a:rPr>
              <a:t>http://www.hpra.ie/homepage/about-us/report-an-issue</a:t>
            </a:r>
            <a:r>
              <a:rPr lang="en-GB" sz="900" b="1" dirty="0">
                <a:solidFill>
                  <a:srgbClr val="000000"/>
                </a:solidFill>
                <a:effectLst/>
                <a:latin typeface="Calibri" panose="020F0502020204030204" pitchFamily="34" charset="0"/>
                <a:ea typeface="SimSun" panose="02010600030101010101" pitchFamily="2" charset="-122"/>
                <a:cs typeface="Calibri" panose="020F0502020204030204" pitchFamily="34" charset="0"/>
              </a:rPr>
              <a:t> for Ireland</a:t>
            </a:r>
            <a:r>
              <a:rPr lang="en-GB" sz="900" b="1" dirty="0">
                <a:effectLst/>
                <a:latin typeface="Calibri" panose="020F0502020204030204" pitchFamily="34" charset="0"/>
                <a:ea typeface="Calibri" panose="020F0502020204030204" pitchFamily="34" charset="0"/>
                <a:cs typeface="Calibri" panose="020F0502020204030204" pitchFamily="34" charset="0"/>
              </a:rPr>
              <a:t>. Adverse events should also be reported to Camurus AB via email: </a:t>
            </a:r>
            <a:r>
              <a:rPr lang="en-GB" sz="900" b="1" u="sng" dirty="0">
                <a:solidFill>
                  <a:srgbClr val="0563C1"/>
                </a:solidFill>
                <a:effectLst/>
                <a:latin typeface="Calibri" panose="020F0502020204030204" pitchFamily="34" charset="0"/>
                <a:ea typeface="Calibri" panose="020F0502020204030204" pitchFamily="34" charset="0"/>
                <a:cs typeface="Calibri" panose="020F0502020204030204" pitchFamily="34" charset="0"/>
                <a:hlinkClick r:id="rId4"/>
              </a:rPr>
              <a:t>safety@camurus.com</a:t>
            </a:r>
            <a:r>
              <a:rPr lang="en-GB" sz="900" b="1" dirty="0">
                <a:effectLst/>
                <a:latin typeface="Calibri" panose="020F0502020204030204" pitchFamily="34" charset="0"/>
                <a:ea typeface="Calibri" panose="020F0502020204030204" pitchFamily="34" charset="0"/>
                <a:cs typeface="Calibri" panose="020F0502020204030204" pitchFamily="34"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3" descr="A black and purple text with white text&#10;&#10;Description automatically generated">
            <a:extLst>
              <a:ext uri="{FF2B5EF4-FFF2-40B4-BE49-F238E27FC236}">
                <a16:creationId xmlns:a16="http://schemas.microsoft.com/office/drawing/2014/main" id="{6B7ED424-F65A-4142-429A-C9BF85402F5B}"/>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74569" y="19553"/>
            <a:ext cx="1622788" cy="1053190"/>
          </a:xfrm>
          <a:prstGeom prst="rect">
            <a:avLst/>
          </a:prstGeom>
        </p:spPr>
      </p:pic>
      <p:sp>
        <p:nvSpPr>
          <p:cNvPr id="2" name="TextBox 1">
            <a:extLst>
              <a:ext uri="{FF2B5EF4-FFF2-40B4-BE49-F238E27FC236}">
                <a16:creationId xmlns:a16="http://schemas.microsoft.com/office/drawing/2014/main" id="{74E8FFED-BA28-3778-8340-7F7EE1A98505}"/>
              </a:ext>
            </a:extLst>
          </p:cNvPr>
          <p:cNvSpPr txBox="1"/>
          <p:nvPr/>
        </p:nvSpPr>
        <p:spPr>
          <a:xfrm>
            <a:off x="4080811" y="1015593"/>
            <a:ext cx="4054325" cy="5216813"/>
          </a:xfrm>
          <a:prstGeom prst="rect">
            <a:avLst/>
          </a:prstGeom>
          <a:solidFill>
            <a:schemeClr val="bg1"/>
          </a:solidFill>
        </p:spPr>
        <p:txBody>
          <a:bodyPr wrap="square">
            <a:spAutoFit/>
          </a:bodyPr>
          <a:lstStyle/>
          <a:p>
            <a:pPr algn="just"/>
            <a:r>
              <a:rPr lang="en-GB" sz="900" b="1" dirty="0">
                <a:effectLst/>
                <a:latin typeface="Calibri" panose="020F0502020204030204" pitchFamily="34" charset="0"/>
                <a:ea typeface="Calibri" panose="020F0502020204030204" pitchFamily="34" charset="0"/>
                <a:cs typeface="Times New Roman" panose="02020603050405020304" pitchFamily="18" charset="0"/>
              </a:rPr>
              <a:t>Special warnings and precautions for use: </a:t>
            </a:r>
            <a:r>
              <a:rPr lang="en-GB" sz="900" dirty="0">
                <a:effectLst/>
                <a:latin typeface="Calibri" panose="020F0502020204030204" pitchFamily="34" charset="0"/>
                <a:ea typeface="Calibri" panose="020F0502020204030204" pitchFamily="34" charset="0"/>
                <a:cs typeface="Times New Roman" panose="02020603050405020304" pitchFamily="18" charset="0"/>
              </a:rPr>
              <a:t>Must not be administered intravenously, intramuscularly or intradermally. Monitor for any attempts to remove the depot. Some precautions associated with buprenorphine class. </a:t>
            </a:r>
            <a:r>
              <a:rPr lang="en-GB" sz="900" i="1" u="sng" dirty="0">
                <a:effectLst/>
                <a:latin typeface="Calibri" panose="020F0502020204030204" pitchFamily="34" charset="0"/>
                <a:ea typeface="Calibri" panose="020F0502020204030204" pitchFamily="34" charset="0"/>
                <a:cs typeface="Times New Roman" panose="02020603050405020304" pitchFamily="18" charset="0"/>
              </a:rPr>
              <a:t>Prolonged-release properties</a:t>
            </a:r>
            <a:r>
              <a:rPr lang="en-GB" sz="900" dirty="0">
                <a:effectLst/>
                <a:latin typeface="Calibri" panose="020F0502020204030204" pitchFamily="34" charset="0"/>
                <a:ea typeface="Calibri" panose="020F0502020204030204" pitchFamily="34" charset="0"/>
                <a:cs typeface="Times New Roman" panose="02020603050405020304" pitchFamily="18" charset="0"/>
              </a:rPr>
              <a:t> of the product should be considered during treatment. Patients with concomitant medicines and/or co-morbidities should be monitored for signs and symptoms of toxicity, overdose or withdrawal. </a:t>
            </a:r>
            <a:r>
              <a:rPr lang="en-GB" sz="900" i="1" u="sng" dirty="0">
                <a:effectLst/>
                <a:latin typeface="Calibri" panose="020F0502020204030204" pitchFamily="34" charset="0"/>
                <a:ea typeface="Calibri" panose="020F0502020204030204" pitchFamily="34" charset="0"/>
                <a:cs typeface="Times New Roman" panose="02020603050405020304" pitchFamily="18" charset="0"/>
              </a:rPr>
              <a:t>Respiratory depression:</a:t>
            </a:r>
            <a:r>
              <a:rPr lang="en-GB" sz="900" dirty="0">
                <a:effectLst/>
                <a:latin typeface="Calibri" panose="020F0502020204030204" pitchFamily="34" charset="0"/>
                <a:ea typeface="Calibri" panose="020F0502020204030204" pitchFamily="34" charset="0"/>
                <a:cs typeface="Times New Roman" panose="02020603050405020304" pitchFamily="18" charset="0"/>
              </a:rPr>
              <a:t> </a:t>
            </a:r>
            <a:r>
              <a:rPr lang="en-GB" sz="9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Deaths reported with buprenorphine. </a:t>
            </a:r>
            <a:r>
              <a:rPr lang="en-GB" sz="900" dirty="0">
                <a:effectLst/>
                <a:latin typeface="Calibri" panose="020F0502020204030204" pitchFamily="34" charset="0"/>
                <a:ea typeface="Calibri" panose="020F0502020204030204" pitchFamily="34" charset="0"/>
                <a:cs typeface="Times New Roman" panose="02020603050405020304" pitchFamily="18" charset="0"/>
              </a:rPr>
              <a:t>Care in respiratory insufficiency. </a:t>
            </a:r>
            <a:r>
              <a:rPr lang="en-GB" sz="900" i="1" u="sng" dirty="0">
                <a:effectLst/>
                <a:latin typeface="Calibri" panose="020F0502020204030204" pitchFamily="34" charset="0"/>
                <a:ea typeface="Calibri" panose="020F0502020204030204" pitchFamily="34" charset="0"/>
                <a:cs typeface="Times New Roman" panose="02020603050405020304" pitchFamily="18" charset="0"/>
              </a:rPr>
              <a:t>CNS depression:</a:t>
            </a:r>
            <a:r>
              <a:rPr lang="en-GB" sz="900" i="1" dirty="0">
                <a:effectLst/>
                <a:latin typeface="Calibri" panose="020F0502020204030204" pitchFamily="34" charset="0"/>
                <a:ea typeface="Calibri" panose="020F0502020204030204" pitchFamily="34" charset="0"/>
                <a:cs typeface="Times New Roman" panose="02020603050405020304" pitchFamily="18" charset="0"/>
              </a:rPr>
              <a:t> </a:t>
            </a:r>
            <a:r>
              <a:rPr lang="en-GB" sz="900" dirty="0">
                <a:effectLst/>
                <a:latin typeface="Calibri" panose="020F0502020204030204" pitchFamily="34" charset="0"/>
                <a:ea typeface="Calibri" panose="020F0502020204030204" pitchFamily="34" charset="0"/>
                <a:cs typeface="Times New Roman" panose="02020603050405020304" pitchFamily="18" charset="0"/>
              </a:rPr>
              <a:t>Buprenorphine may cause drowsiness. </a:t>
            </a:r>
            <a:r>
              <a:rPr lang="en-GB" sz="900" i="1" u="sng" dirty="0">
                <a:effectLst/>
                <a:latin typeface="Calibri" panose="020F0502020204030204" pitchFamily="34" charset="0"/>
                <a:ea typeface="Calibri" panose="020F0502020204030204" pitchFamily="34" charset="0"/>
                <a:cs typeface="Times New Roman" panose="02020603050405020304" pitchFamily="18" charset="0"/>
              </a:rPr>
              <a:t>Dependence:</a:t>
            </a:r>
            <a:r>
              <a:rPr lang="en-GB" sz="900" dirty="0">
                <a:effectLst/>
                <a:latin typeface="Calibri" panose="020F0502020204030204" pitchFamily="34" charset="0"/>
                <a:ea typeface="Calibri" panose="020F0502020204030204" pitchFamily="34" charset="0"/>
                <a:cs typeface="Times New Roman" panose="02020603050405020304" pitchFamily="18" charset="0"/>
              </a:rPr>
              <a:t> Chronic administration of buprenorphine can produce opioid dependence. </a:t>
            </a:r>
            <a:r>
              <a:rPr lang="en-GB" sz="900" i="1" u="sng" dirty="0">
                <a:effectLst/>
                <a:latin typeface="Calibri" panose="020F0502020204030204" pitchFamily="34" charset="0"/>
                <a:ea typeface="Calibri" panose="020F0502020204030204" pitchFamily="34" charset="0"/>
                <a:cs typeface="Times New Roman" panose="02020603050405020304" pitchFamily="18" charset="0"/>
              </a:rPr>
              <a:t>Serotonin syndrome:</a:t>
            </a:r>
            <a:r>
              <a:rPr lang="en-GB" sz="900" dirty="0">
                <a:effectLst/>
                <a:latin typeface="Calibri" panose="020F0502020204030204" pitchFamily="34" charset="0"/>
                <a:ea typeface="Calibri" panose="020F0502020204030204" pitchFamily="34" charset="0"/>
                <a:cs typeface="Times New Roman" panose="02020603050405020304" pitchFamily="18" charset="0"/>
              </a:rPr>
              <a:t> </a:t>
            </a:r>
            <a:r>
              <a:rPr lang="en-GB" sz="900" dirty="0">
                <a:solidFill>
                  <a:srgbClr val="000000"/>
                </a:solidFill>
                <a:effectLst/>
                <a:latin typeface="Calibri" panose="020F0502020204030204" pitchFamily="34" charset="0"/>
                <a:ea typeface="SimSun" panose="02010600030101010101" pitchFamily="2" charset="-122"/>
                <a:cs typeface="Times New Roman" panose="02020603050405020304" pitchFamily="18" charset="0"/>
              </a:rPr>
              <a:t>Concomitant serotonergic agents (e.g. monoamine oxidase inhibitors, selective serotonin re-uptake inhibitors, serotonin and noradrenaline re-uptake inhibitors or tricyclic antidepressants) may result in serotonin syndrome, a potentially life-threatening condition - if clinically warranted, observe carefully, particularly during initiation and dose increases and consider reducing or discontinuing therapy if serotonin syndrome is suspected.</a:t>
            </a:r>
            <a:r>
              <a:rPr lang="en-GB" sz="900" dirty="0">
                <a:effectLst/>
                <a:latin typeface="Calibri" panose="020F0502020204030204" pitchFamily="34" charset="0"/>
                <a:ea typeface="Calibri" panose="020F0502020204030204" pitchFamily="34" charset="0"/>
                <a:cs typeface="Times New Roman" panose="02020603050405020304" pitchFamily="18" charset="0"/>
              </a:rPr>
              <a:t> </a:t>
            </a:r>
            <a:r>
              <a:rPr lang="en-GB" sz="900" i="1" u="sng" dirty="0">
                <a:effectLst/>
                <a:latin typeface="Calibri" panose="020F0502020204030204" pitchFamily="34" charset="0"/>
                <a:ea typeface="Calibri" panose="020F0502020204030204" pitchFamily="34" charset="0"/>
                <a:cs typeface="Times New Roman" panose="02020603050405020304" pitchFamily="18" charset="0"/>
              </a:rPr>
              <a:t>Hepatitis, hepatic events and hepatic impairment:</a:t>
            </a:r>
            <a:r>
              <a:rPr lang="en-GB" sz="900" dirty="0">
                <a:effectLst/>
                <a:latin typeface="Calibri" panose="020F0502020204030204" pitchFamily="34" charset="0"/>
                <a:ea typeface="Calibri" panose="020F0502020204030204" pitchFamily="34" charset="0"/>
                <a:cs typeface="Times New Roman" panose="02020603050405020304" pitchFamily="18" charset="0"/>
              </a:rPr>
              <a:t> Recording of baseline liver function tests and viral hepatitis status recommended. Hepatic injury reported with buprenorphine. Caution with buprenorphine in moderate hepatic impairment – monitor for signs and symptoms of opioid withdrawal, toxicity and overdose. Monitor hepatic function regularly. </a:t>
            </a:r>
            <a:r>
              <a:rPr lang="en-GB" sz="900" i="1" u="sng" dirty="0">
                <a:effectLst/>
                <a:latin typeface="Calibri" panose="020F0502020204030204" pitchFamily="34" charset="0"/>
                <a:ea typeface="Calibri" panose="020F0502020204030204" pitchFamily="34" charset="0"/>
                <a:cs typeface="Times New Roman" panose="02020603050405020304" pitchFamily="18" charset="0"/>
              </a:rPr>
              <a:t>Drug withdrawal syndrome (GB):</a:t>
            </a:r>
            <a:r>
              <a:rPr lang="en-GB" sz="900" dirty="0">
                <a:effectLst/>
                <a:latin typeface="Calibri" panose="020F0502020204030204" pitchFamily="34" charset="0"/>
                <a:ea typeface="Calibri" panose="020F0502020204030204" pitchFamily="34" charset="0"/>
                <a:cs typeface="Times New Roman" panose="02020603050405020304" pitchFamily="18" charset="0"/>
              </a:rPr>
              <a:t> Before starting any opioids, discuss withdrawal strategy with the patient. Dose tapering over weeks or months may be required. Risk of neonatal withdrawal syndrome following use in pregnancy. </a:t>
            </a:r>
            <a:r>
              <a:rPr lang="en-GB" sz="900" i="1" u="sng" dirty="0">
                <a:effectLst/>
                <a:latin typeface="Calibri" panose="020F0502020204030204" pitchFamily="34" charset="0"/>
                <a:ea typeface="Calibri" panose="020F0502020204030204" pitchFamily="34" charset="0"/>
                <a:cs typeface="Times New Roman" panose="02020603050405020304" pitchFamily="18" charset="0"/>
              </a:rPr>
              <a:t>Precipitation of opioid withdrawal syndrome:</a:t>
            </a:r>
            <a:r>
              <a:rPr lang="en-GB" sz="900" dirty="0">
                <a:effectLst/>
                <a:latin typeface="Calibri" panose="020F0502020204030204" pitchFamily="34" charset="0"/>
                <a:ea typeface="Calibri" panose="020F0502020204030204" pitchFamily="34" charset="0"/>
                <a:cs typeface="Times New Roman" panose="02020603050405020304" pitchFamily="18" charset="0"/>
              </a:rPr>
              <a:t> Buprenorphine products have precipitated withdrawal symptoms in opioid-dependent patients when administered before the agonist effects from recent opioid use or misuse have subsided. </a:t>
            </a:r>
            <a:r>
              <a:rPr lang="en-GB" sz="900" i="1" u="sng" dirty="0">
                <a:effectLst/>
                <a:latin typeface="Calibri" panose="020F0502020204030204" pitchFamily="34" charset="0"/>
                <a:ea typeface="Calibri" panose="020F0502020204030204" pitchFamily="34" charset="0"/>
                <a:cs typeface="Times New Roman" panose="02020603050405020304" pitchFamily="18" charset="0"/>
              </a:rPr>
              <a:t>Renal impairment:</a:t>
            </a:r>
            <a:r>
              <a:rPr lang="en-GB" sz="900" dirty="0">
                <a:effectLst/>
                <a:latin typeface="Calibri" panose="020F0502020204030204" pitchFamily="34" charset="0"/>
                <a:ea typeface="Calibri" panose="020F0502020204030204" pitchFamily="34" charset="0"/>
                <a:cs typeface="Times New Roman" panose="02020603050405020304" pitchFamily="18" charset="0"/>
              </a:rPr>
              <a:t> Caution in severe renal impairment. </a:t>
            </a:r>
            <a:r>
              <a:rPr lang="en-GB" sz="900" i="1" u="sng" dirty="0">
                <a:effectLst/>
                <a:latin typeface="Calibri" panose="020F0502020204030204" pitchFamily="34" charset="0"/>
                <a:ea typeface="Calibri" panose="020F0502020204030204" pitchFamily="34" charset="0"/>
                <a:cs typeface="Times New Roman" panose="02020603050405020304" pitchFamily="18" charset="0"/>
              </a:rPr>
              <a:t>QT-prolongation:</a:t>
            </a:r>
            <a:r>
              <a:rPr lang="en-GB" sz="900" dirty="0">
                <a:effectLst/>
                <a:latin typeface="Calibri" panose="020F0502020204030204" pitchFamily="34" charset="0"/>
                <a:ea typeface="Calibri" panose="020F0502020204030204" pitchFamily="34" charset="0"/>
                <a:cs typeface="Times New Roman" panose="02020603050405020304" pitchFamily="18" charset="0"/>
              </a:rPr>
              <a:t> Caution with other medicines that prolong the QT interval and in patients with a history of long QT syndrome or other risk factors for QT prolongation. </a:t>
            </a:r>
            <a:r>
              <a:rPr lang="en-GB" sz="900" i="1" u="sng" dirty="0">
                <a:effectLst/>
                <a:latin typeface="Calibri" panose="020F0502020204030204" pitchFamily="34" charset="0"/>
                <a:ea typeface="Calibri" panose="020F0502020204030204" pitchFamily="34" charset="0"/>
                <a:cs typeface="Times New Roman" panose="02020603050405020304" pitchFamily="18" charset="0"/>
              </a:rPr>
              <a:t>Acute pain management:</a:t>
            </a:r>
            <a:r>
              <a:rPr lang="en-GB" sz="900" dirty="0">
                <a:effectLst/>
                <a:latin typeface="Calibri" panose="020F0502020204030204" pitchFamily="34" charset="0"/>
                <a:ea typeface="Calibri" panose="020F0502020204030204" pitchFamily="34" charset="0"/>
                <a:cs typeface="Times New Roman" panose="02020603050405020304" pitchFamily="18" charset="0"/>
              </a:rPr>
              <a:t> A combination of opioids with high mu-opioid receptor affinity, non-opioid analgesics and regional anaesthesia might be necessary. Monitor and titrate, considering potential risk of overdose and/or death. </a:t>
            </a:r>
            <a:r>
              <a:rPr lang="en-GB" sz="900" i="1" u="sng" dirty="0">
                <a:effectLst/>
                <a:latin typeface="Calibri" panose="020F0502020204030204" pitchFamily="34" charset="0"/>
                <a:ea typeface="Calibri" panose="020F0502020204030204" pitchFamily="34" charset="0"/>
                <a:cs typeface="Times New Roman" panose="02020603050405020304" pitchFamily="18" charset="0"/>
              </a:rPr>
              <a:t>Sleep-related breathing disorders:</a:t>
            </a:r>
            <a:r>
              <a:rPr lang="en-GB" sz="900" dirty="0">
                <a:effectLst/>
                <a:latin typeface="Calibri" panose="020F0502020204030204" pitchFamily="34" charset="0"/>
                <a:ea typeface="Calibri" panose="020F0502020204030204" pitchFamily="34" charset="0"/>
                <a:cs typeface="Times New Roman" panose="02020603050405020304" pitchFamily="18" charset="0"/>
              </a:rPr>
              <a:t> Opioids can cause sleep-related breathing disorders. </a:t>
            </a:r>
            <a:r>
              <a:rPr lang="en-GB" sz="900" i="1" u="sng" dirty="0">
                <a:effectLst/>
                <a:latin typeface="Calibri" panose="020F0502020204030204" pitchFamily="34" charset="0"/>
                <a:ea typeface="Calibri" panose="020F0502020204030204" pitchFamily="34" charset="0"/>
                <a:cs typeface="Times New Roman" panose="02020603050405020304" pitchFamily="18" charset="0"/>
              </a:rPr>
              <a:t>Opioid class effects:</a:t>
            </a:r>
            <a:r>
              <a:rPr lang="en-GB" sz="900" dirty="0">
                <a:effectLst/>
                <a:latin typeface="Calibri" panose="020F0502020204030204" pitchFamily="34" charset="0"/>
                <a:ea typeface="Calibri" panose="020F0502020204030204" pitchFamily="34" charset="0"/>
                <a:cs typeface="Times New Roman" panose="02020603050405020304" pitchFamily="18" charset="0"/>
              </a:rPr>
              <a:t> See SmPC for details. </a:t>
            </a:r>
            <a:r>
              <a:rPr lang="en-GB" sz="900" i="1" u="sng" dirty="0">
                <a:effectLst/>
                <a:latin typeface="Calibri" panose="020F0502020204030204" pitchFamily="34" charset="0"/>
                <a:ea typeface="Calibri" panose="020F0502020204030204" pitchFamily="34" charset="0"/>
                <a:cs typeface="Times New Roman" panose="02020603050405020304" pitchFamily="18" charset="0"/>
              </a:rPr>
              <a:t>Interactions</a:t>
            </a:r>
            <a:r>
              <a:rPr lang="en-GB" sz="900" u="sng" dirty="0">
                <a:effectLst/>
                <a:latin typeface="Calibri" panose="020F0502020204030204" pitchFamily="34" charset="0"/>
                <a:ea typeface="Calibri" panose="020F0502020204030204" pitchFamily="34" charset="0"/>
                <a:cs typeface="Times New Roman" panose="02020603050405020304" pitchFamily="18" charset="0"/>
              </a:rPr>
              <a:t>:</a:t>
            </a:r>
            <a:r>
              <a:rPr lang="en-GB" sz="900" b="1" dirty="0">
                <a:effectLst/>
                <a:latin typeface="Calibri" panose="020F0502020204030204" pitchFamily="34" charset="0"/>
                <a:ea typeface="Calibri" panose="020F0502020204030204" pitchFamily="34" charset="0"/>
                <a:cs typeface="Times New Roman" panose="02020603050405020304" pitchFamily="18" charset="0"/>
              </a:rPr>
              <a:t> </a:t>
            </a:r>
            <a:r>
              <a:rPr lang="en-GB" sz="900" dirty="0">
                <a:effectLst/>
                <a:latin typeface="Calibri" panose="020F0502020204030204" pitchFamily="34" charset="0"/>
                <a:ea typeface="Calibri" panose="020F0502020204030204" pitchFamily="34" charset="0"/>
                <a:cs typeface="Times New Roman" panose="02020603050405020304" pitchFamily="18" charset="0"/>
              </a:rPr>
              <a:t>See SmPC for buprenorphine interactions. </a:t>
            </a:r>
            <a:r>
              <a:rPr lang="en-GB" sz="900" i="1" u="sng" dirty="0">
                <a:effectLst/>
                <a:latin typeface="Calibri" panose="020F0502020204030204" pitchFamily="34" charset="0"/>
                <a:ea typeface="Calibri" panose="020F0502020204030204" pitchFamily="34" charset="0"/>
                <a:cs typeface="Times New Roman" panose="02020603050405020304" pitchFamily="18" charset="0"/>
              </a:rPr>
              <a:t>Pregnancy and lactation</a:t>
            </a:r>
            <a:r>
              <a:rPr lang="en-GB" sz="900" u="sng" dirty="0">
                <a:effectLst/>
                <a:latin typeface="Calibri" panose="020F0502020204030204" pitchFamily="34" charset="0"/>
                <a:ea typeface="Calibri" panose="020F0502020204030204" pitchFamily="34" charset="0"/>
                <a:cs typeface="Times New Roman" panose="02020603050405020304" pitchFamily="18" charset="0"/>
              </a:rPr>
              <a:t>:</a:t>
            </a:r>
            <a:r>
              <a:rPr lang="en-GB" sz="900" b="1" u="sng" dirty="0">
                <a:effectLst/>
                <a:latin typeface="Calibri" panose="020F0502020204030204" pitchFamily="34" charset="0"/>
                <a:ea typeface="Calibri" panose="020F0502020204030204" pitchFamily="34" charset="0"/>
                <a:cs typeface="Times New Roman" panose="02020603050405020304" pitchFamily="18" charset="0"/>
              </a:rPr>
              <a:t> </a:t>
            </a:r>
            <a:r>
              <a:rPr lang="en-GB" sz="900" dirty="0">
                <a:effectLst/>
                <a:latin typeface="Calibri" panose="020F0502020204030204" pitchFamily="34" charset="0"/>
                <a:ea typeface="Calibri" panose="020F0502020204030204" pitchFamily="34" charset="0"/>
                <a:cs typeface="Times New Roman" panose="02020603050405020304" pitchFamily="18" charset="0"/>
              </a:rPr>
              <a:t>Caution – see SmPC for details. </a:t>
            </a:r>
            <a:r>
              <a:rPr lang="en-GB" sz="900" i="1" u="sng" dirty="0">
                <a:effectLst/>
                <a:latin typeface="Calibri" panose="020F0502020204030204" pitchFamily="34" charset="0"/>
                <a:ea typeface="Calibri" panose="020F0502020204030204" pitchFamily="34" charset="0"/>
                <a:cs typeface="Times New Roman" panose="02020603050405020304" pitchFamily="18" charset="0"/>
              </a:rPr>
              <a:t>Driving and operating machines:</a:t>
            </a:r>
            <a:r>
              <a:rPr lang="en-GB" sz="900" b="1" dirty="0">
                <a:effectLst/>
                <a:latin typeface="Calibri" panose="020F0502020204030204" pitchFamily="34" charset="0"/>
                <a:ea typeface="Calibri" panose="020F0502020204030204" pitchFamily="34" charset="0"/>
                <a:cs typeface="Times New Roman" panose="02020603050405020304" pitchFamily="18" charset="0"/>
              </a:rPr>
              <a:t> </a:t>
            </a:r>
            <a:r>
              <a:rPr lang="en-GB" sz="900" dirty="0">
                <a:effectLst/>
                <a:latin typeface="Calibri" panose="020F0502020204030204" pitchFamily="34" charset="0"/>
                <a:ea typeface="Calibri" panose="020F0502020204030204" pitchFamily="34" charset="0"/>
                <a:cs typeface="Times New Roman" panose="02020603050405020304" pitchFamily="18" charset="0"/>
              </a:rPr>
              <a:t>Minor to moderate influence, including drowsiness, dizziness or impaired thinking – likely to be pronounced by alcohol or CNS depressants. See SmPC for details of what individual patients should be told by the prescriber.</a:t>
            </a:r>
          </a:p>
        </p:txBody>
      </p:sp>
      <p:sp>
        <p:nvSpPr>
          <p:cNvPr id="7" name="TextBox 6">
            <a:extLst>
              <a:ext uri="{FF2B5EF4-FFF2-40B4-BE49-F238E27FC236}">
                <a16:creationId xmlns:a16="http://schemas.microsoft.com/office/drawing/2014/main" id="{8E672155-4521-9306-17D0-07CAC1374445}"/>
              </a:ext>
            </a:extLst>
          </p:cNvPr>
          <p:cNvSpPr txBox="1"/>
          <p:nvPr/>
        </p:nvSpPr>
        <p:spPr>
          <a:xfrm>
            <a:off x="8072573" y="1015593"/>
            <a:ext cx="4054325" cy="4062651"/>
          </a:xfrm>
          <a:prstGeom prst="rect">
            <a:avLst/>
          </a:prstGeom>
          <a:solidFill>
            <a:schemeClr val="bg1"/>
          </a:solidFill>
        </p:spPr>
        <p:txBody>
          <a:bodyPr wrap="square">
            <a:spAutoFit/>
          </a:bodyPr>
          <a:lstStyle/>
          <a:p>
            <a:pPr algn="just"/>
            <a:r>
              <a:rPr lang="en-GB" sz="900" b="1" dirty="0">
                <a:effectLst/>
                <a:latin typeface="Calibri" panose="020F0502020204030204" pitchFamily="34" charset="0"/>
                <a:ea typeface="Calibri" panose="020F0502020204030204" pitchFamily="34" charset="0"/>
                <a:cs typeface="Calibri" panose="020F0502020204030204" pitchFamily="34" charset="0"/>
              </a:rPr>
              <a:t>Undesirable effects: </a:t>
            </a:r>
            <a:r>
              <a:rPr lang="en-GB" sz="900" i="1" u="sng" dirty="0">
                <a:effectLst/>
                <a:latin typeface="Calibri" panose="020F0502020204030204" pitchFamily="34" charset="0"/>
                <a:ea typeface="Calibri" panose="020F0502020204030204" pitchFamily="34" charset="0"/>
                <a:cs typeface="Calibri" panose="020F0502020204030204" pitchFamily="34" charset="0"/>
              </a:rPr>
              <a:t>Very common:</a:t>
            </a:r>
            <a:r>
              <a:rPr lang="en-GB" sz="900" dirty="0">
                <a:effectLst/>
                <a:latin typeface="Calibri" panose="020F0502020204030204" pitchFamily="34" charset="0"/>
                <a:ea typeface="Calibri" panose="020F0502020204030204" pitchFamily="34" charset="0"/>
                <a:cs typeface="Calibri" panose="020F0502020204030204" pitchFamily="34" charset="0"/>
              </a:rPr>
              <a:t> insomnia, headache, nausea, hyperhidrosis, drug withdrawal syndrome, pain. </a:t>
            </a:r>
            <a:r>
              <a:rPr lang="en-GB" sz="900" i="1" u="sng" dirty="0">
                <a:effectLst/>
                <a:latin typeface="Calibri" panose="020F0502020204030204" pitchFamily="34" charset="0"/>
                <a:ea typeface="Calibri" panose="020F0502020204030204" pitchFamily="34" charset="0"/>
                <a:cs typeface="Calibri" panose="020F0502020204030204" pitchFamily="34" charset="0"/>
              </a:rPr>
              <a:t>Common:</a:t>
            </a:r>
            <a:r>
              <a:rPr lang="en-GB" sz="900" i="1" dirty="0">
                <a:effectLst/>
                <a:latin typeface="Calibri" panose="020F0502020204030204" pitchFamily="34" charset="0"/>
                <a:ea typeface="Calibri" panose="020F0502020204030204" pitchFamily="34" charset="0"/>
                <a:cs typeface="Calibri" panose="020F0502020204030204" pitchFamily="34" charset="0"/>
              </a:rPr>
              <a:t> </a:t>
            </a:r>
            <a:r>
              <a:rPr lang="en-GB" sz="900" dirty="0">
                <a:effectLst/>
                <a:latin typeface="Calibri" panose="020F0502020204030204" pitchFamily="34" charset="0"/>
                <a:ea typeface="Calibri" panose="020F0502020204030204" pitchFamily="34" charset="0"/>
                <a:cs typeface="Calibri" panose="020F0502020204030204" pitchFamily="34" charset="0"/>
              </a:rPr>
              <a:t>infection, influenza, pharyngitis, rhinitis, lymphadenopathy, hypersensitivity, decreased appetite, anxiety, agitation, depression, hostility, nervousness, abnormal thinking, paranoia, medical dependence, somnolence, dizziness, migraine, paraesthesia, syncope, tremor, hypertonia, speech disorders, lacrimal disorder, mydriasis, miosis, palpitations, vasodilation, hypotension, cough, dyspnoea, yawning, asthma, bronchitis, constipation, vomiting, abdominal pain, flatulence, dyspepsia, dry mouth, diarrhoea, gastrointestinal disorder, rash, pruritus, urticaria, arthralgia, back pain, myalgia, muscle spasms, neck pain, bone pain, dysmenorrhea, injection site reactions (pain, pruritus, erythema, swelling, reaction, induration, mass), peripheral oedema, asthenia, malaise, pyrexia, chills, neonatal withdrawal syndrome, chest pain, abnormal liver function tests. </a:t>
            </a:r>
            <a:r>
              <a:rPr lang="en-GB" sz="900" i="1" u="sng" dirty="0">
                <a:effectLst/>
                <a:latin typeface="Calibri" panose="020F0502020204030204" pitchFamily="34" charset="0"/>
                <a:ea typeface="Calibri" panose="020F0502020204030204" pitchFamily="34" charset="0"/>
                <a:cs typeface="Calibri" panose="020F0502020204030204" pitchFamily="34" charset="0"/>
              </a:rPr>
              <a:t>Other:</a:t>
            </a:r>
            <a:r>
              <a:rPr lang="en-GB" sz="900" dirty="0">
                <a:effectLst/>
                <a:latin typeface="Calibri" panose="020F0502020204030204" pitchFamily="34" charset="0"/>
                <a:ea typeface="Calibri" panose="020F0502020204030204" pitchFamily="34" charset="0"/>
                <a:cs typeface="Calibri" panose="020F0502020204030204" pitchFamily="34" charset="0"/>
              </a:rPr>
              <a:t> urinary retention, injection site reactions (abscess, ulceration and necrosis). See SmPC for further details.</a:t>
            </a:r>
          </a:p>
          <a:p>
            <a:pPr algn="just"/>
            <a:endParaRPr lang="en-GB" sz="500" dirty="0">
              <a:effectLst/>
              <a:latin typeface="Calibri" panose="020F0502020204030204" pitchFamily="34" charset="0"/>
              <a:ea typeface="Calibri" panose="020F0502020204030204" pitchFamily="34" charset="0"/>
              <a:cs typeface="Calibri" panose="020F0502020204030204" pitchFamily="34" charset="0"/>
            </a:endParaRPr>
          </a:p>
          <a:p>
            <a:pPr algn="just"/>
            <a:r>
              <a:rPr lang="en-GB" sz="900" b="1" dirty="0">
                <a:effectLst/>
                <a:latin typeface="Calibri" panose="020F0502020204030204" pitchFamily="34" charset="0"/>
                <a:ea typeface="Calibri" panose="020F0502020204030204" pitchFamily="34" charset="0"/>
                <a:cs typeface="Calibri" panose="020F0502020204030204" pitchFamily="34" charset="0"/>
              </a:rPr>
              <a:t>Overdose: </a:t>
            </a:r>
            <a:r>
              <a:rPr lang="en-GB" sz="900" dirty="0">
                <a:effectLst/>
                <a:latin typeface="Calibri" panose="020F0502020204030204" pitchFamily="34" charset="0"/>
                <a:ea typeface="Calibri" panose="020F0502020204030204" pitchFamily="34" charset="0"/>
                <a:cs typeface="Calibri" panose="020F0502020204030204" pitchFamily="34" charset="0"/>
              </a:rPr>
              <a:t>Apply general supportive measures, closely monitoring and treating respiratory and cardiac status. Consider long duration of action of buprenorphine and prolonged release from the depot.</a:t>
            </a:r>
          </a:p>
          <a:p>
            <a:pPr algn="just"/>
            <a:endParaRPr lang="en-GB" sz="500" dirty="0">
              <a:effectLst/>
              <a:latin typeface="Calibri" panose="020F0502020204030204" pitchFamily="34" charset="0"/>
              <a:ea typeface="Calibri" panose="020F0502020204030204" pitchFamily="34" charset="0"/>
              <a:cs typeface="Calibri" panose="020F0502020204030204" pitchFamily="34" charset="0"/>
            </a:endParaRPr>
          </a:p>
          <a:p>
            <a:pPr algn="just"/>
            <a:r>
              <a:rPr lang="en-GB" sz="900" b="1" dirty="0">
                <a:effectLst/>
                <a:latin typeface="Calibri" panose="020F0502020204030204" pitchFamily="34" charset="0"/>
                <a:ea typeface="Calibri" panose="020F0502020204030204" pitchFamily="34" charset="0"/>
                <a:cs typeface="Calibri" panose="020F0502020204030204" pitchFamily="34" charset="0"/>
              </a:rPr>
              <a:t>Package quantities and UK net price: </a:t>
            </a:r>
            <a:r>
              <a:rPr lang="en-GB" sz="900" dirty="0">
                <a:effectLst/>
                <a:latin typeface="Calibri" panose="020F0502020204030204" pitchFamily="34" charset="0"/>
                <a:ea typeface="Calibri" panose="020F0502020204030204" pitchFamily="34" charset="0"/>
                <a:cs typeface="Calibri" panose="020F0502020204030204" pitchFamily="34" charset="0"/>
              </a:rPr>
              <a:t>1 pre-filled syringe per pack. Weekly injection (8 mg (0.16 ml), 16 mg (0.32 ml), 24 mg (0.48 ml), 32 mg (0.64 ml)): £55.93. Monthly injection (64 mg (0.18 ml), 96 mg (0.27 ml), 128 mg (0.36 ml), 160 mg (0.45 ml)): £239.70. </a:t>
            </a:r>
            <a:r>
              <a:rPr lang="en-GB" sz="900" b="1" dirty="0">
                <a:effectLst/>
                <a:latin typeface="Calibri" panose="020F0502020204030204" pitchFamily="34" charset="0"/>
                <a:ea typeface="Calibri" panose="020F0502020204030204" pitchFamily="34" charset="0"/>
                <a:cs typeface="Calibri" panose="020F0502020204030204" pitchFamily="34" charset="0"/>
              </a:rPr>
              <a:t>Marketing authorisation numbers: </a:t>
            </a:r>
            <a:r>
              <a:rPr lang="en-GB" sz="900" i="1" dirty="0">
                <a:effectLst/>
                <a:latin typeface="Calibri" panose="020F0502020204030204" pitchFamily="34" charset="0"/>
                <a:ea typeface="Calibri" panose="020F0502020204030204" pitchFamily="34" charset="0"/>
                <a:cs typeface="Calibri" panose="020F0502020204030204" pitchFamily="34" charset="0"/>
              </a:rPr>
              <a:t>GB:</a:t>
            </a:r>
            <a:r>
              <a:rPr lang="en-GB" sz="900" dirty="0">
                <a:effectLst/>
                <a:latin typeface="Calibri" panose="020F0502020204030204" pitchFamily="34" charset="0"/>
                <a:ea typeface="Calibri" panose="020F0502020204030204" pitchFamily="34" charset="0"/>
                <a:cs typeface="Calibri" panose="020F0502020204030204" pitchFamily="34" charset="0"/>
              </a:rPr>
              <a:t> PLGB 42800/0001, PLGB 42800/0003-9. </a:t>
            </a:r>
            <a:r>
              <a:rPr lang="en-GB" sz="900" b="1" dirty="0">
                <a:effectLst/>
                <a:latin typeface="Calibri" panose="020F0502020204030204" pitchFamily="34" charset="0"/>
                <a:ea typeface="Calibri" panose="020F0502020204030204" pitchFamily="34" charset="0"/>
                <a:cs typeface="Calibri" panose="020F0502020204030204" pitchFamily="34" charset="0"/>
              </a:rPr>
              <a:t>ROI and NI: </a:t>
            </a:r>
            <a:r>
              <a:rPr lang="en-GB" sz="900" dirty="0">
                <a:effectLst/>
                <a:latin typeface="Calibri" panose="020F0502020204030204" pitchFamily="34" charset="0"/>
                <a:ea typeface="Calibri" panose="020F0502020204030204" pitchFamily="34" charset="0"/>
                <a:cs typeface="Calibri" panose="020F0502020204030204" pitchFamily="34" charset="0"/>
              </a:rPr>
              <a:t>EU/1/18/1336/001-7, EU/1/18/1336/009.</a:t>
            </a:r>
            <a:r>
              <a:rPr lang="en-GB" sz="900" b="1" dirty="0">
                <a:effectLst/>
                <a:latin typeface="Calibri" panose="020F0502020204030204" pitchFamily="34" charset="0"/>
                <a:ea typeface="Calibri" panose="020F0502020204030204" pitchFamily="34" charset="0"/>
                <a:cs typeface="Calibri" panose="020F0502020204030204" pitchFamily="34" charset="0"/>
              </a:rPr>
              <a:t> Legal category: </a:t>
            </a:r>
            <a:r>
              <a:rPr lang="en-GB" sz="900" dirty="0">
                <a:effectLst/>
                <a:latin typeface="Calibri" panose="020F0502020204030204" pitchFamily="34" charset="0"/>
                <a:ea typeface="Calibri" panose="020F0502020204030204" pitchFamily="34" charset="0"/>
                <a:cs typeface="Calibri" panose="020F0502020204030204" pitchFamily="34" charset="0"/>
              </a:rPr>
              <a:t>POM. </a:t>
            </a:r>
            <a:r>
              <a:rPr lang="en-GB" sz="900" b="1" dirty="0">
                <a:effectLst/>
                <a:latin typeface="Calibri" panose="020F0502020204030204" pitchFamily="34" charset="0"/>
                <a:ea typeface="Calibri" panose="020F0502020204030204" pitchFamily="34" charset="0"/>
                <a:cs typeface="Calibri" panose="020F0502020204030204" pitchFamily="34" charset="0"/>
              </a:rPr>
              <a:t>Marketing authorisation holder: </a:t>
            </a:r>
            <a:r>
              <a:rPr lang="en-GB" sz="900" dirty="0">
                <a:effectLst/>
                <a:latin typeface="Calibri" panose="020F0502020204030204" pitchFamily="34" charset="0"/>
                <a:ea typeface="Calibri" panose="020F0502020204030204" pitchFamily="34" charset="0"/>
                <a:cs typeface="Calibri" panose="020F0502020204030204" pitchFamily="34" charset="0"/>
              </a:rPr>
              <a:t>Camurus AB, </a:t>
            </a:r>
            <a:r>
              <a:rPr lang="en-GB" sz="900" dirty="0" err="1">
                <a:effectLst/>
                <a:latin typeface="Calibri" panose="020F0502020204030204" pitchFamily="34" charset="0"/>
                <a:ea typeface="Calibri" panose="020F0502020204030204" pitchFamily="34" charset="0"/>
                <a:cs typeface="Calibri" panose="020F0502020204030204" pitchFamily="34" charset="0"/>
              </a:rPr>
              <a:t>Ideon</a:t>
            </a:r>
            <a:r>
              <a:rPr lang="en-GB" sz="900" dirty="0">
                <a:effectLst/>
                <a:latin typeface="Calibri" panose="020F0502020204030204" pitchFamily="34" charset="0"/>
                <a:ea typeface="Calibri" panose="020F0502020204030204" pitchFamily="34" charset="0"/>
                <a:cs typeface="Calibri" panose="020F0502020204030204" pitchFamily="34" charset="0"/>
              </a:rPr>
              <a:t> Science Park, SE-223 70 Lund, Sweden. Email: </a:t>
            </a:r>
            <a:r>
              <a:rPr lang="en-GB" sz="900" u="sng" dirty="0">
                <a:solidFill>
                  <a:srgbClr val="0563C1"/>
                </a:solidFill>
                <a:effectLst/>
                <a:latin typeface="Calibri" panose="020F0502020204030204" pitchFamily="34" charset="0"/>
                <a:ea typeface="Calibri" panose="020F0502020204030204" pitchFamily="34" charset="0"/>
                <a:cs typeface="Calibri" panose="020F0502020204030204" pitchFamily="34" charset="0"/>
                <a:hlinkClick r:id="rId6"/>
              </a:rPr>
              <a:t>Camurus.uk@camurus.com</a:t>
            </a:r>
            <a:r>
              <a:rPr lang="en-GB" sz="900" dirty="0">
                <a:effectLst/>
                <a:latin typeface="Calibri" panose="020F0502020204030204" pitchFamily="34" charset="0"/>
                <a:ea typeface="Calibri" panose="020F0502020204030204" pitchFamily="34" charset="0"/>
                <a:cs typeface="Calibri" panose="020F0502020204030204" pitchFamily="34" charset="0"/>
              </a:rPr>
              <a:t> Additional information available on request.</a:t>
            </a:r>
          </a:p>
          <a:p>
            <a:pPr algn="just"/>
            <a:endParaRPr lang="en-GB" sz="500" dirty="0">
              <a:effectLst/>
              <a:latin typeface="Calibri" panose="020F0502020204030204" pitchFamily="34" charset="0"/>
              <a:ea typeface="Calibri" panose="020F0502020204030204" pitchFamily="34" charset="0"/>
              <a:cs typeface="Calibri" panose="020F0502020204030204" pitchFamily="34" charset="0"/>
            </a:endParaRPr>
          </a:p>
          <a:p>
            <a:pPr algn="just"/>
            <a:r>
              <a:rPr lang="en-GB" sz="900" b="1" dirty="0">
                <a:effectLst/>
                <a:latin typeface="Calibri" panose="020F0502020204030204" pitchFamily="34" charset="0"/>
                <a:ea typeface="Calibri" panose="020F0502020204030204" pitchFamily="34" charset="0"/>
                <a:cs typeface="Calibri" panose="020F0502020204030204" pitchFamily="34" charset="0"/>
              </a:rPr>
              <a:t>Date of revision: </a:t>
            </a:r>
            <a:r>
              <a:rPr lang="en-GB" sz="900" dirty="0">
                <a:effectLst/>
                <a:latin typeface="Calibri" panose="020F0502020204030204" pitchFamily="34" charset="0"/>
                <a:ea typeface="Calibri" panose="020F0502020204030204" pitchFamily="34" charset="0"/>
                <a:cs typeface="Calibri" panose="020F0502020204030204" pitchFamily="34" charset="0"/>
              </a:rPr>
              <a:t>May 2024</a:t>
            </a:r>
            <a:r>
              <a:rPr lang="en-GB" sz="900" b="1" dirty="0">
                <a:effectLst/>
                <a:latin typeface="Calibri" panose="020F0502020204030204" pitchFamily="34" charset="0"/>
                <a:ea typeface="Calibri" panose="020F0502020204030204" pitchFamily="34" charset="0"/>
                <a:cs typeface="Calibri" panose="020F0502020204030204" pitchFamily="34" charset="0"/>
              </a:rPr>
              <a:t> </a:t>
            </a:r>
            <a:r>
              <a:rPr lang="en-GB" sz="9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FPI-0008</a:t>
            </a:r>
            <a:endParaRPr lang="en-GB" sz="90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3" name="TextBox 2">
            <a:extLst>
              <a:ext uri="{FF2B5EF4-FFF2-40B4-BE49-F238E27FC236}">
                <a16:creationId xmlns:a16="http://schemas.microsoft.com/office/drawing/2014/main" id="{78A58B05-FFD8-2EAC-A966-0E3D162DA526}"/>
              </a:ext>
            </a:extLst>
          </p:cNvPr>
          <p:cNvSpPr txBox="1"/>
          <p:nvPr/>
        </p:nvSpPr>
        <p:spPr>
          <a:xfrm>
            <a:off x="8088279" y="6403411"/>
            <a:ext cx="2764594" cy="246221"/>
          </a:xfrm>
          <a:prstGeom prst="rect">
            <a:avLst/>
          </a:prstGeom>
          <a:noFill/>
        </p:spPr>
        <p:txBody>
          <a:bodyPr wrap="square" rtlCol="0">
            <a:spAutoFit/>
          </a:bodyPr>
          <a:lstStyle/>
          <a:p>
            <a:r>
              <a:rPr lang="en-US" sz="1000" dirty="0"/>
              <a:t>UK-BUV-2400200, May 2024</a:t>
            </a:r>
          </a:p>
        </p:txBody>
      </p:sp>
    </p:spTree>
    <p:extLst>
      <p:ext uri="{BB962C8B-B14F-4D97-AF65-F5344CB8AC3E}">
        <p14:creationId xmlns:p14="http://schemas.microsoft.com/office/powerpoint/2010/main" val="16956567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5794FCC8337D174C93364C702EA1F290" ma:contentTypeVersion="10" ma:contentTypeDescription="Create a new document." ma:contentTypeScope="" ma:versionID="549ffddb53f000e56263597934817e7d">
  <xsd:schema xmlns:xsd="http://www.w3.org/2001/XMLSchema" xmlns:xs="http://www.w3.org/2001/XMLSchema" xmlns:p="http://schemas.microsoft.com/office/2006/metadata/properties" xmlns:ns2="4c332a55-4707-4020-8374-933f2bc26be1" targetNamespace="http://schemas.microsoft.com/office/2006/metadata/properties" ma:root="true" ma:fieldsID="ef17d83806465074135af7ccf6256d9a" ns2:_="">
    <xsd:import namespace="4c332a55-4707-4020-8374-933f2bc26be1"/>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c332a55-4707-4020-8374-933f2bc26be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E343030-1445-4A22-B049-4F6D6521C7E9}">
  <ds:schemaRefs>
    <ds:schemaRef ds:uri="http://schemas.microsoft.com/sharepoint/v3/contenttype/forms"/>
  </ds:schemaRefs>
</ds:datastoreItem>
</file>

<file path=customXml/itemProps2.xml><?xml version="1.0" encoding="utf-8"?>
<ds:datastoreItem xmlns:ds="http://schemas.openxmlformats.org/officeDocument/2006/customXml" ds:itemID="{7E4CCAA2-BE5F-4628-B422-EC99D1CBA50F}">
  <ds:schemaRefs>
    <ds:schemaRef ds:uri="4c332a55-4707-4020-8374-933f2bc26be1"/>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2D61CB8B-BD61-4FB7-BDB5-F8DEE928C55C}">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Integral</Template>
  <TotalTime>0</TotalTime>
  <Words>1972</Words>
  <Application>Microsoft Office PowerPoint</Application>
  <PresentationFormat>Widescreen</PresentationFormat>
  <Paragraphs>73</Paragraphs>
  <Slides>2</Slides>
  <Notes>1</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2</vt:i4>
      </vt:variant>
    </vt:vector>
  </HeadingPairs>
  <TitlesOfParts>
    <vt:vector size="10" baseType="lpstr">
      <vt:lpstr>AdvTT96740c24</vt:lpstr>
      <vt:lpstr>Arial</vt:lpstr>
      <vt:lpstr>Calibri</vt:lpstr>
      <vt:lpstr>Calibri Light</vt:lpstr>
      <vt:lpstr>Graphik regular</vt:lpstr>
      <vt:lpstr>Univers</vt:lpstr>
      <vt:lpstr>Office Theme</vt:lpstr>
      <vt:lpstr>Office Theme</vt:lpstr>
      <vt:lpstr>PowerPoint Presentation</vt:lpstr>
      <vt:lpstr> Prescribing Information for Buvidal (buprenorphine prolonged-release solution for injection)   Please refer to the Summary of Product Characteristics (SmPC) before prescribing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Annotations</dc:creator>
  <cp:lastModifiedBy>Ieva Krivma</cp:lastModifiedBy>
  <cp:revision>99</cp:revision>
  <dcterms:created xsi:type="dcterms:W3CDTF">2021-03-15T20:44:25Z</dcterms:created>
  <dcterms:modified xsi:type="dcterms:W3CDTF">2024-05-23T12:32:44Z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0x0101005794FCC8337D174C93364C702EA1F290</vt:lpwstr>
  </property>
</Properties>
</file>